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15061" r:id="rId2"/>
    <p:sldId id="439" r:id="rId3"/>
    <p:sldId id="294" r:id="rId4"/>
    <p:sldId id="258" r:id="rId5"/>
    <p:sldId id="289" r:id="rId6"/>
    <p:sldId id="292" r:id="rId7"/>
    <p:sldId id="15075" r:id="rId8"/>
    <p:sldId id="261" r:id="rId9"/>
    <p:sldId id="262" r:id="rId10"/>
    <p:sldId id="263" r:id="rId11"/>
    <p:sldId id="265" r:id="rId12"/>
    <p:sldId id="266" r:id="rId13"/>
    <p:sldId id="15071" r:id="rId14"/>
    <p:sldId id="291" r:id="rId15"/>
    <p:sldId id="15074" r:id="rId16"/>
    <p:sldId id="15073" r:id="rId17"/>
    <p:sldId id="15040" r:id="rId18"/>
    <p:sldId id="15031" r:id="rId19"/>
    <p:sldId id="274" r:id="rId20"/>
    <p:sldId id="443" r:id="rId21"/>
    <p:sldId id="15063" r:id="rId22"/>
    <p:sldId id="440" r:id="rId23"/>
    <p:sldId id="15037" r:id="rId24"/>
    <p:sldId id="646" r:id="rId25"/>
    <p:sldId id="15043" r:id="rId26"/>
    <p:sldId id="652" r:id="rId27"/>
    <p:sldId id="15038" r:id="rId28"/>
    <p:sldId id="15039" r:id="rId29"/>
    <p:sldId id="1507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Lora" panose="02000503000000020004" pitchFamily="2" charset="0"/>
      <p:regular r:id="rId36"/>
      <p:bold r:id="rId37"/>
      <p:italic r:id="rId38"/>
      <p:boldItalic r:id="rId39"/>
    </p:embeddedFont>
    <p:embeddedFont>
      <p:font typeface="Lora bold" panose="02000803000000020004" pitchFamily="2" charset="0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Bold" panose="02000000000000000000" pitchFamily="2" charset="0"/>
      <p:bold r:id="rId45"/>
    </p:embeddedFont>
    <p:embeddedFont>
      <p:font typeface="Roboto Light" panose="02000000000000000000" pitchFamily="2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521"/>
    <a:srgbClr val="023059"/>
    <a:srgbClr val="383D44"/>
    <a:srgbClr val="235BA8"/>
    <a:srgbClr val="A6A6A6"/>
    <a:srgbClr val="515051"/>
    <a:srgbClr val="FFFFFF"/>
    <a:srgbClr val="161C24"/>
    <a:srgbClr val="18202A"/>
    <a:srgbClr val="8CC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85" autoAdjust="0"/>
    <p:restoredTop sz="92518" autoAdjust="0"/>
  </p:normalViewPr>
  <p:slideViewPr>
    <p:cSldViewPr snapToGrid="0" showGuides="1">
      <p:cViewPr varScale="1">
        <p:scale>
          <a:sx n="58" d="100"/>
          <a:sy n="58" d="100"/>
        </p:scale>
        <p:origin x="420" y="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27" d="10000"/>
        <a:sy n="6627" d="10000"/>
      </p:scale>
      <p:origin x="0" y="-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B0DFF-9726-4B02-9863-7B6DBDF7CE82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F6343-516D-4F62-A48D-F5BC65B0BE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4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 will take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4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9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06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Chad will take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4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8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8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4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57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0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301BF789-E5C7-6A74-ED71-AFC8186658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0162C5-8FBB-4388-8C3A-9993214BCB54}" type="slidenum">
              <a:rPr lang="en-US" altLang="en-US" sz="1200" smtClean="0"/>
              <a:pPr/>
              <a:t>19</a:t>
            </a:fld>
            <a:endParaRPr lang="en-US" altLang="en-US" sz="1200" dirty="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3538F32-9C4A-E383-517E-988628ED8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01675"/>
            <a:ext cx="6015037" cy="3384550"/>
          </a:xfrm>
          <a:solidFill>
            <a:srgbClr val="FFFFFF"/>
          </a:solidFill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14CF1D1-3820-F116-F498-02110C3DE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0813" y="4749800"/>
            <a:ext cx="6632575" cy="407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866" tIns="46432" rIns="92866" bIns="46432"/>
          <a:lstStyle/>
          <a:p>
            <a:pPr marL="228600" indent="-165100" eaLnBrk="1" hangingPunct="1">
              <a:buFontTx/>
              <a:buChar char="•"/>
              <a:tabLst>
                <a:tab pos="346075" algn="l"/>
              </a:tabLst>
            </a:pPr>
            <a:endParaRPr lang="en-US" altLang="en-US" sz="1800"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boto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 Light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2D1D5C-F608-4689-AAE8-0ECD512595CD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4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Ursula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F6343-516D-4F62-A48D-F5BC65B0BE3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02591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3F1DEBB-8B96-48BF-A480-E50FCB6FCEAC}"/>
              </a:ext>
            </a:extLst>
          </p:cNvPr>
          <p:cNvSpPr/>
          <p:nvPr userDrawn="1"/>
        </p:nvSpPr>
        <p:spPr>
          <a:xfrm>
            <a:off x="-1" y="0"/>
            <a:ext cx="566338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213DA4-81E1-43D7-BFB6-A1A26F5C6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16B5D-A84E-481C-965C-C6DCA121DEFD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25861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0FCAFF8-3207-4C4B-9828-6FA9914773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E958C9-118C-440A-B1DA-26A2016D83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5999" cy="6857999"/>
          </a:xfrm>
          <a:custGeom>
            <a:avLst/>
            <a:gdLst>
              <a:gd name="connsiteX0" fmla="*/ 0 w 6095999"/>
              <a:gd name="connsiteY0" fmla="*/ 0 h 6857999"/>
              <a:gd name="connsiteX1" fmla="*/ 6095999 w 6095999"/>
              <a:gd name="connsiteY1" fmla="*/ 0 h 6857999"/>
              <a:gd name="connsiteX2" fmla="*/ 6095999 w 6095999"/>
              <a:gd name="connsiteY2" fmla="*/ 6857999 h 6857999"/>
              <a:gd name="connsiteX3" fmla="*/ 0 w 6095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6857999">
                <a:moveTo>
                  <a:pt x="0" y="0"/>
                </a:moveTo>
                <a:lnTo>
                  <a:pt x="6095999" y="0"/>
                </a:lnTo>
                <a:lnTo>
                  <a:pt x="6095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81DA-F47C-4C87-9A28-7F74CE6EF948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C7624-232D-4B97-9EB6-419FB75079E4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36A19-D52F-4C94-A954-B3E510DB8D87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9851509-82E3-4B13-9257-A4AFD6B444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2E3ED9-7A53-4E27-8DEA-02DB0AB9777A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256880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9314331-3E9B-452E-81B0-E374F3A3054C}"/>
              </a:ext>
            </a:extLst>
          </p:cNvPr>
          <p:cNvSpPr/>
          <p:nvPr userDrawn="1"/>
        </p:nvSpPr>
        <p:spPr>
          <a:xfrm>
            <a:off x="0" y="0"/>
            <a:ext cx="12192000" cy="685799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C53AFE-46B4-41A2-9DD0-7D89BBB71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257800" cy="6857999"/>
          </a:xfrm>
          <a:custGeom>
            <a:avLst/>
            <a:gdLst>
              <a:gd name="connsiteX0" fmla="*/ 0 w 4380270"/>
              <a:gd name="connsiteY0" fmla="*/ 0 h 6857999"/>
              <a:gd name="connsiteX1" fmla="*/ 4380270 w 4380270"/>
              <a:gd name="connsiteY1" fmla="*/ 0 h 6857999"/>
              <a:gd name="connsiteX2" fmla="*/ 4380270 w 4380270"/>
              <a:gd name="connsiteY2" fmla="*/ 6857999 h 6857999"/>
              <a:gd name="connsiteX3" fmla="*/ 0 w 438027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0270" h="6857999">
                <a:moveTo>
                  <a:pt x="0" y="0"/>
                </a:moveTo>
                <a:lnTo>
                  <a:pt x="4380270" y="0"/>
                </a:lnTo>
                <a:lnTo>
                  <a:pt x="438027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5FB3DA-2660-4FEB-8F7E-ADF7D2AAA047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B02AE6-24E9-49A0-A97A-9A33CBFC3CB5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1DEADB-EA85-4B27-A5DC-4E0F037A1A8E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5CEB7B7-FB18-4F49-B584-6D4DB2FD0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6456C-B4FE-4AE7-8448-3344911EDDE5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8734787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C53AFE-46B4-41A2-9DD0-7D89BBB71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380270" cy="6857999"/>
          </a:xfrm>
          <a:custGeom>
            <a:avLst/>
            <a:gdLst>
              <a:gd name="connsiteX0" fmla="*/ 0 w 4380270"/>
              <a:gd name="connsiteY0" fmla="*/ 0 h 6857999"/>
              <a:gd name="connsiteX1" fmla="*/ 4380270 w 4380270"/>
              <a:gd name="connsiteY1" fmla="*/ 0 h 6857999"/>
              <a:gd name="connsiteX2" fmla="*/ 4380270 w 4380270"/>
              <a:gd name="connsiteY2" fmla="*/ 6857999 h 6857999"/>
              <a:gd name="connsiteX3" fmla="*/ 0 w 438027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0270" h="6857999">
                <a:moveTo>
                  <a:pt x="0" y="0"/>
                </a:moveTo>
                <a:lnTo>
                  <a:pt x="4380270" y="0"/>
                </a:lnTo>
                <a:lnTo>
                  <a:pt x="438027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CF67955-2F14-4424-B017-2A3FFD6E1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24DC-8858-4FF9-A8CA-6B5104FDB919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9744551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5B18A6-E940-46F9-A701-E68043CF83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6858000"/>
          </a:xfrm>
          <a:custGeom>
            <a:avLst/>
            <a:gdLst>
              <a:gd name="connsiteX0" fmla="*/ 0 w 4138863"/>
              <a:gd name="connsiteY0" fmla="*/ 0 h 6858000"/>
              <a:gd name="connsiteX1" fmla="*/ 4138863 w 4138863"/>
              <a:gd name="connsiteY1" fmla="*/ 0 h 6858000"/>
              <a:gd name="connsiteX2" fmla="*/ 4138863 w 4138863"/>
              <a:gd name="connsiteY2" fmla="*/ 6858000 h 6858000"/>
              <a:gd name="connsiteX3" fmla="*/ 0 w 41388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863" h="6858000">
                <a:moveTo>
                  <a:pt x="0" y="0"/>
                </a:moveTo>
                <a:lnTo>
                  <a:pt x="4138863" y="0"/>
                </a:lnTo>
                <a:lnTo>
                  <a:pt x="41388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866B36-EAB3-4499-9BF0-66E3E81DD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2BE2D-3ACA-4786-BFBA-79C80722A791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7257392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CE3A14-210F-43A0-B290-70D484C38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38695"/>
            <a:ext cx="12192000" cy="2619304"/>
          </a:xfrm>
          <a:custGeom>
            <a:avLst/>
            <a:gdLst>
              <a:gd name="connsiteX0" fmla="*/ 0 w 12192000"/>
              <a:gd name="connsiteY0" fmla="*/ 0 h 2619304"/>
              <a:gd name="connsiteX1" fmla="*/ 12192000 w 12192000"/>
              <a:gd name="connsiteY1" fmla="*/ 0 h 2619304"/>
              <a:gd name="connsiteX2" fmla="*/ 12192000 w 12192000"/>
              <a:gd name="connsiteY2" fmla="*/ 2619304 h 2619304"/>
              <a:gd name="connsiteX3" fmla="*/ 0 w 12192000"/>
              <a:gd name="connsiteY3" fmla="*/ 2619304 h 261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19304">
                <a:moveTo>
                  <a:pt x="0" y="0"/>
                </a:moveTo>
                <a:lnTo>
                  <a:pt x="12192000" y="0"/>
                </a:lnTo>
                <a:lnTo>
                  <a:pt x="12192000" y="2619304"/>
                </a:lnTo>
                <a:lnTo>
                  <a:pt x="0" y="2619304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90E21-3D6D-46AE-A209-05442E1E8EF0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9253844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DDFE02-4C12-4097-B892-AF08C6E6D1FA}"/>
              </a:ext>
            </a:extLst>
          </p:cNvPr>
          <p:cNvSpPr/>
          <p:nvPr userDrawn="1"/>
        </p:nvSpPr>
        <p:spPr>
          <a:xfrm>
            <a:off x="-2" y="0"/>
            <a:ext cx="60960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9900B69-28AE-4A18-B159-F703CCDA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45185D-A181-4E8D-8040-82E9C5AFF445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89796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3A9BB03-3AB5-4AAC-AC44-12A52BAD5C6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5EF75B-B768-4A1E-AA3D-AB88273B29A5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5482A-A46C-4E9E-A0CC-4B5451A3C534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37ECC-685B-4A67-8ABD-4DA331076ED8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46C76A-6AAF-4E12-BEF9-3B2A664615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0813" y="1089724"/>
            <a:ext cx="4554793" cy="4584675"/>
          </a:xfrm>
          <a:custGeom>
            <a:avLst/>
            <a:gdLst>
              <a:gd name="connsiteX0" fmla="*/ 0 w 4835179"/>
              <a:gd name="connsiteY0" fmla="*/ 0 h 4770232"/>
              <a:gd name="connsiteX1" fmla="*/ 4835179 w 4835179"/>
              <a:gd name="connsiteY1" fmla="*/ 0 h 4770232"/>
              <a:gd name="connsiteX2" fmla="*/ 4835179 w 4835179"/>
              <a:gd name="connsiteY2" fmla="*/ 4770232 h 4770232"/>
              <a:gd name="connsiteX3" fmla="*/ 0 w 4835179"/>
              <a:gd name="connsiteY3" fmla="*/ 4770232 h 477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5179" h="4770232">
                <a:moveTo>
                  <a:pt x="0" y="0"/>
                </a:moveTo>
                <a:lnTo>
                  <a:pt x="4835179" y="0"/>
                </a:lnTo>
                <a:lnTo>
                  <a:pt x="4835179" y="4770232"/>
                </a:lnTo>
                <a:lnTo>
                  <a:pt x="0" y="477023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C75D0B5-1924-43C4-9061-63DB4C73D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21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1BE199-652C-480D-96E3-7B1FA92FE6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9148395-ACE4-4146-8A76-ABE7A63F87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CC044-66FF-4BCE-8BD5-87BC04821D1E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1017040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1BE199-652C-480D-96E3-7B1FA92FE6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8146264-5676-4E6A-AEB0-128BDF8BB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B8E22D-B347-49DC-BB79-A9CD2C7ECA85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8813137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8F5828-DA3A-4702-94BF-397EA6DD7FBE}"/>
              </a:ext>
            </a:extLst>
          </p:cNvPr>
          <p:cNvSpPr/>
          <p:nvPr userDrawn="1"/>
        </p:nvSpPr>
        <p:spPr>
          <a:xfrm>
            <a:off x="6090028" y="0"/>
            <a:ext cx="6101973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FCE1B-B5AB-45C4-A596-E6B16E5CB8EF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14BC0-EE04-4900-8FFC-3D3E4636FAA1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64B36-BAEC-482B-A268-FAE2611AC3F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532905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41BE199-652C-480D-96E3-7B1FA92FE6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0400" y="0"/>
            <a:ext cx="2641600" cy="68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6592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8A7927E-4C06-492A-9BF9-B612E728DE56}"/>
              </a:ext>
            </a:extLst>
          </p:cNvPr>
          <p:cNvSpPr/>
          <p:nvPr userDrawn="1"/>
        </p:nvSpPr>
        <p:spPr>
          <a:xfrm>
            <a:off x="0" y="0"/>
            <a:ext cx="11201400" cy="359123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C1617A-E9BA-46F1-8F67-F2AE27DDB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066800"/>
            <a:ext cx="3451123" cy="4870580"/>
          </a:xfrm>
          <a:custGeom>
            <a:avLst/>
            <a:gdLst>
              <a:gd name="connsiteX0" fmla="*/ 0 w 3451123"/>
              <a:gd name="connsiteY0" fmla="*/ 0 h 4529056"/>
              <a:gd name="connsiteX1" fmla="*/ 3451123 w 3451123"/>
              <a:gd name="connsiteY1" fmla="*/ 0 h 4529056"/>
              <a:gd name="connsiteX2" fmla="*/ 3451123 w 3451123"/>
              <a:gd name="connsiteY2" fmla="*/ 4529056 h 4529056"/>
              <a:gd name="connsiteX3" fmla="*/ 0 w 3451123"/>
              <a:gd name="connsiteY3" fmla="*/ 4529056 h 45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123" h="4529056">
                <a:moveTo>
                  <a:pt x="0" y="0"/>
                </a:moveTo>
                <a:lnTo>
                  <a:pt x="3451123" y="0"/>
                </a:lnTo>
                <a:lnTo>
                  <a:pt x="3451123" y="4529056"/>
                </a:lnTo>
                <a:lnTo>
                  <a:pt x="0" y="452905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E30DBA-570B-4771-80F2-FAC18577E1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76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09E375-016A-4DB4-8521-CCB35051A2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66800"/>
            <a:ext cx="6096002" cy="2362200"/>
          </a:xfrm>
          <a:custGeom>
            <a:avLst/>
            <a:gdLst>
              <a:gd name="connsiteX0" fmla="*/ 0 w 6096002"/>
              <a:gd name="connsiteY0" fmla="*/ 0 h 3429000"/>
              <a:gd name="connsiteX1" fmla="*/ 6096002 w 6096002"/>
              <a:gd name="connsiteY1" fmla="*/ 0 h 3429000"/>
              <a:gd name="connsiteX2" fmla="*/ 6096002 w 6096002"/>
              <a:gd name="connsiteY2" fmla="*/ 3429000 h 3429000"/>
              <a:gd name="connsiteX3" fmla="*/ 0 w 6096002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2" h="3429000">
                <a:moveTo>
                  <a:pt x="0" y="0"/>
                </a:moveTo>
                <a:lnTo>
                  <a:pt x="6096002" y="0"/>
                </a:lnTo>
                <a:lnTo>
                  <a:pt x="6096002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B39E02-FC43-45F6-995A-479AF30AB9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3742701"/>
            <a:ext cx="6096000" cy="2362201"/>
          </a:xfrm>
          <a:custGeom>
            <a:avLst/>
            <a:gdLst>
              <a:gd name="connsiteX0" fmla="*/ 0 w 6096000"/>
              <a:gd name="connsiteY0" fmla="*/ 0 h 3429001"/>
              <a:gd name="connsiteX1" fmla="*/ 6096000 w 6096000"/>
              <a:gd name="connsiteY1" fmla="*/ 0 h 3429001"/>
              <a:gd name="connsiteX2" fmla="*/ 6096000 w 6096000"/>
              <a:gd name="connsiteY2" fmla="*/ 3429001 h 3429001"/>
              <a:gd name="connsiteX3" fmla="*/ 0 w 6096000"/>
              <a:gd name="connsiteY3" fmla="*/ 3429001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1">
                <a:moveTo>
                  <a:pt x="0" y="0"/>
                </a:moveTo>
                <a:lnTo>
                  <a:pt x="6096000" y="0"/>
                </a:lnTo>
                <a:lnTo>
                  <a:pt x="6096000" y="3429001"/>
                </a:lnTo>
                <a:lnTo>
                  <a:pt x="0" y="342900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6005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C81E7C9-2A9A-440F-911F-AA20CFB97BA9}"/>
              </a:ext>
            </a:extLst>
          </p:cNvPr>
          <p:cNvSpPr/>
          <p:nvPr userDrawn="1"/>
        </p:nvSpPr>
        <p:spPr>
          <a:xfrm>
            <a:off x="10058400" y="0"/>
            <a:ext cx="21336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9009DC-4309-48EA-9EC7-56024876ADE3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3CAD2-FEFB-411F-8F6F-841A730E7F8F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8D121-037B-4B0C-B37F-16672BA9214E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C1617A-E9BA-46F1-8F67-F2AE27DDB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03057" y="1066800"/>
            <a:ext cx="3088943" cy="4870580"/>
          </a:xfrm>
          <a:custGeom>
            <a:avLst/>
            <a:gdLst>
              <a:gd name="connsiteX0" fmla="*/ 0 w 3451123"/>
              <a:gd name="connsiteY0" fmla="*/ 0 h 4529056"/>
              <a:gd name="connsiteX1" fmla="*/ 3451123 w 3451123"/>
              <a:gd name="connsiteY1" fmla="*/ 0 h 4529056"/>
              <a:gd name="connsiteX2" fmla="*/ 3451123 w 3451123"/>
              <a:gd name="connsiteY2" fmla="*/ 4529056 h 4529056"/>
              <a:gd name="connsiteX3" fmla="*/ 0 w 3451123"/>
              <a:gd name="connsiteY3" fmla="*/ 4529056 h 452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123" h="4529056">
                <a:moveTo>
                  <a:pt x="0" y="0"/>
                </a:moveTo>
                <a:lnTo>
                  <a:pt x="3451123" y="0"/>
                </a:lnTo>
                <a:lnTo>
                  <a:pt x="3451123" y="4529056"/>
                </a:lnTo>
                <a:lnTo>
                  <a:pt x="0" y="452905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60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31DA7C2-6697-4AF3-8B13-C8BFC7C4C1C0}"/>
              </a:ext>
            </a:extLst>
          </p:cNvPr>
          <p:cNvSpPr/>
          <p:nvPr userDrawn="1"/>
        </p:nvSpPr>
        <p:spPr>
          <a:xfrm>
            <a:off x="5321508" y="0"/>
            <a:ext cx="6870492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D4CD5C-7C44-4C40-8DFE-A6A3D97D4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600" y="1380594"/>
            <a:ext cx="11201400" cy="4096813"/>
          </a:xfrm>
          <a:custGeom>
            <a:avLst/>
            <a:gdLst>
              <a:gd name="connsiteX0" fmla="*/ 0 w 11201400"/>
              <a:gd name="connsiteY0" fmla="*/ 0 h 4096813"/>
              <a:gd name="connsiteX1" fmla="*/ 11201400 w 11201400"/>
              <a:gd name="connsiteY1" fmla="*/ 0 h 4096813"/>
              <a:gd name="connsiteX2" fmla="*/ 11201400 w 11201400"/>
              <a:gd name="connsiteY2" fmla="*/ 4096813 h 4096813"/>
              <a:gd name="connsiteX3" fmla="*/ 0 w 11201400"/>
              <a:gd name="connsiteY3" fmla="*/ 4096813 h 409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1400" h="4096813">
                <a:moveTo>
                  <a:pt x="0" y="0"/>
                </a:moveTo>
                <a:lnTo>
                  <a:pt x="11201400" y="0"/>
                </a:lnTo>
                <a:lnTo>
                  <a:pt x="11201400" y="4096813"/>
                </a:lnTo>
                <a:lnTo>
                  <a:pt x="0" y="4096813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47C86F-37DB-40A5-8BD0-2E9E2A68A95E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3F054-B92D-4D39-83BA-AB717DCD66BA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516228-AEBC-447C-9EAD-A16F6BFB17B4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994022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87EB918-D033-439F-8DAB-A7AF80A6508B}"/>
              </a:ext>
            </a:extLst>
          </p:cNvPr>
          <p:cNvSpPr/>
          <p:nvPr userDrawn="1"/>
        </p:nvSpPr>
        <p:spPr>
          <a:xfrm>
            <a:off x="0" y="3723848"/>
            <a:ext cx="12192000" cy="313415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4383F7-C99F-4B4F-98EA-343BD8B60A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1790" y="2604680"/>
            <a:ext cx="2388070" cy="3346175"/>
          </a:xfrm>
          <a:custGeom>
            <a:avLst/>
            <a:gdLst>
              <a:gd name="connsiteX0" fmla="*/ 0 w 2388070"/>
              <a:gd name="connsiteY0" fmla="*/ 0 h 3346175"/>
              <a:gd name="connsiteX1" fmla="*/ 2388070 w 2388070"/>
              <a:gd name="connsiteY1" fmla="*/ 0 h 3346175"/>
              <a:gd name="connsiteX2" fmla="*/ 2388070 w 2388070"/>
              <a:gd name="connsiteY2" fmla="*/ 3346175 h 3346175"/>
              <a:gd name="connsiteX3" fmla="*/ 0 w 2388070"/>
              <a:gd name="connsiteY3" fmla="*/ 3346175 h 33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8070" h="3346175">
                <a:moveTo>
                  <a:pt x="0" y="0"/>
                </a:moveTo>
                <a:lnTo>
                  <a:pt x="2388070" y="0"/>
                </a:lnTo>
                <a:lnTo>
                  <a:pt x="2388070" y="3346175"/>
                </a:lnTo>
                <a:lnTo>
                  <a:pt x="0" y="3346175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D9AC6D-F351-41A4-AEFD-9E9D62645EC9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008B8-4B8E-4D6B-BE3A-90926FF7BABF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24ACD-6EF5-4BE0-A3F1-E1C465A70AFE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B8934-2FDC-4241-B1FB-B1958584C6A4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6447564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E7B76F-FF82-487E-A684-C6E0203598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"/>
            <a:ext cx="12192001" cy="3642852"/>
          </a:xfrm>
          <a:custGeom>
            <a:avLst/>
            <a:gdLst>
              <a:gd name="connsiteX0" fmla="*/ 0 w 12192001"/>
              <a:gd name="connsiteY0" fmla="*/ 0 h 3717561"/>
              <a:gd name="connsiteX1" fmla="*/ 12192001 w 12192001"/>
              <a:gd name="connsiteY1" fmla="*/ 0 h 3717561"/>
              <a:gd name="connsiteX2" fmla="*/ 12192001 w 12192001"/>
              <a:gd name="connsiteY2" fmla="*/ 3717561 h 3717561"/>
              <a:gd name="connsiteX3" fmla="*/ 0 w 12192001"/>
              <a:gd name="connsiteY3" fmla="*/ 3717561 h 371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3717561">
                <a:moveTo>
                  <a:pt x="0" y="0"/>
                </a:moveTo>
                <a:lnTo>
                  <a:pt x="12192001" y="0"/>
                </a:lnTo>
                <a:lnTo>
                  <a:pt x="12192001" y="3717561"/>
                </a:lnTo>
                <a:lnTo>
                  <a:pt x="0" y="371756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14A686-0AB8-46E6-BA2B-C463772DC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260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8CB0A2-64E2-4A33-BFCC-1D1B6A898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33486"/>
            <a:ext cx="6175465" cy="3030430"/>
          </a:xfrm>
          <a:custGeom>
            <a:avLst/>
            <a:gdLst>
              <a:gd name="connsiteX0" fmla="*/ 0 w 6175465"/>
              <a:gd name="connsiteY0" fmla="*/ 0 h 3736994"/>
              <a:gd name="connsiteX1" fmla="*/ 6175465 w 6175465"/>
              <a:gd name="connsiteY1" fmla="*/ 0 h 3736994"/>
              <a:gd name="connsiteX2" fmla="*/ 6175465 w 6175465"/>
              <a:gd name="connsiteY2" fmla="*/ 3736994 h 3736994"/>
              <a:gd name="connsiteX3" fmla="*/ 0 w 6175465"/>
              <a:gd name="connsiteY3" fmla="*/ 3736994 h 373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5465" h="3736994">
                <a:moveTo>
                  <a:pt x="0" y="0"/>
                </a:moveTo>
                <a:lnTo>
                  <a:pt x="6175465" y="0"/>
                </a:lnTo>
                <a:lnTo>
                  <a:pt x="6175465" y="3736994"/>
                </a:lnTo>
                <a:lnTo>
                  <a:pt x="0" y="3736994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783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1A212A-5ECF-4D21-812E-0BE854C7DC11}"/>
              </a:ext>
            </a:extLst>
          </p:cNvPr>
          <p:cNvSpPr/>
          <p:nvPr userDrawn="1"/>
        </p:nvSpPr>
        <p:spPr>
          <a:xfrm>
            <a:off x="0" y="0"/>
            <a:ext cx="12192000" cy="37175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EDE037-8131-4F2C-B121-2D755A84C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2514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00F1EB5-2B77-4F7B-A813-F9D0B1B257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9819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D336619-435E-4D21-99A3-5DB75FD7B2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7123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E221CE-7B1B-455A-8409-83BDE6020E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0317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1DF4DE-C554-40A0-9456-DB4BA772F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4215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C09222F-3E97-4CA0-8B8C-A31B11D30EC3}"/>
              </a:ext>
            </a:extLst>
          </p:cNvPr>
          <p:cNvSpPr/>
          <p:nvPr userDrawn="1"/>
        </p:nvSpPr>
        <p:spPr>
          <a:xfrm>
            <a:off x="9535886" y="0"/>
            <a:ext cx="2656114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7AD050-34E9-4723-86F6-BEF988C893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2953" y="0"/>
            <a:ext cx="4138448" cy="6858000"/>
          </a:xfrm>
          <a:custGeom>
            <a:avLst/>
            <a:gdLst>
              <a:gd name="connsiteX0" fmla="*/ 0 w 3271524"/>
              <a:gd name="connsiteY0" fmla="*/ 0 h 4267202"/>
              <a:gd name="connsiteX1" fmla="*/ 3271524 w 3271524"/>
              <a:gd name="connsiteY1" fmla="*/ 0 h 4267202"/>
              <a:gd name="connsiteX2" fmla="*/ 3271524 w 3271524"/>
              <a:gd name="connsiteY2" fmla="*/ 4267202 h 4267202"/>
              <a:gd name="connsiteX3" fmla="*/ 0 w 3271524"/>
              <a:gd name="connsiteY3" fmla="*/ 4267202 h 426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1524" h="4267202">
                <a:moveTo>
                  <a:pt x="0" y="0"/>
                </a:moveTo>
                <a:lnTo>
                  <a:pt x="3271524" y="0"/>
                </a:lnTo>
                <a:lnTo>
                  <a:pt x="3271524" y="4267202"/>
                </a:lnTo>
                <a:lnTo>
                  <a:pt x="0" y="426720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64635-C813-4786-ABA5-CE79F152263B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3491B8-B3E3-4470-B765-09F187165A2A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55018-C868-4800-9CAB-BD882F283F82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0276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3496BF-36B3-4B73-9F66-FF64D593736B}"/>
              </a:ext>
            </a:extLst>
          </p:cNvPr>
          <p:cNvSpPr/>
          <p:nvPr userDrawn="1"/>
        </p:nvSpPr>
        <p:spPr>
          <a:xfrm>
            <a:off x="0" y="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A2354E-C553-4EBC-B089-0DE0E63E3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608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05FFB0-681C-447F-915E-133A609B2A06}"/>
              </a:ext>
            </a:extLst>
          </p:cNvPr>
          <p:cNvSpPr/>
          <p:nvPr userDrawn="1"/>
        </p:nvSpPr>
        <p:spPr>
          <a:xfrm>
            <a:off x="0" y="0"/>
            <a:ext cx="3635187" cy="6858000"/>
          </a:xfrm>
          <a:prstGeom prst="rect">
            <a:avLst/>
          </a:pr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E9980B-C50E-4EA8-BE0E-7D10297113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97737" y="1066799"/>
            <a:ext cx="3102429" cy="4724400"/>
          </a:xfrm>
          <a:custGeom>
            <a:avLst/>
            <a:gdLst>
              <a:gd name="connsiteX0" fmla="*/ 0 w 3102429"/>
              <a:gd name="connsiteY0" fmla="*/ 0 h 4724400"/>
              <a:gd name="connsiteX1" fmla="*/ 3102429 w 3102429"/>
              <a:gd name="connsiteY1" fmla="*/ 0 h 4724400"/>
              <a:gd name="connsiteX2" fmla="*/ 3102429 w 3102429"/>
              <a:gd name="connsiteY2" fmla="*/ 4724400 h 4724400"/>
              <a:gd name="connsiteX3" fmla="*/ 0 w 3102429"/>
              <a:gd name="connsiteY3" fmla="*/ 472440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2429" h="4724400">
                <a:moveTo>
                  <a:pt x="0" y="0"/>
                </a:moveTo>
                <a:lnTo>
                  <a:pt x="3102429" y="0"/>
                </a:lnTo>
                <a:lnTo>
                  <a:pt x="3102429" y="4724400"/>
                </a:lnTo>
                <a:lnTo>
                  <a:pt x="0" y="47244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079500" dist="736600" dir="2700000" sx="84000" sy="84000" algn="ctr" rotWithShape="0">
              <a:srgbClr val="000000">
                <a:alpha val="13000"/>
              </a:srgbClr>
            </a:outerShdw>
          </a:effectLst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1B8A7D7-A87C-4919-AB19-AE1B0A706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7D9C5-7EF1-4BA1-9A20-0BC448BF1784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6044838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03FCFB-3209-4B04-8B81-BB0406F0C1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14626" y="1066800"/>
            <a:ext cx="2572755" cy="4825119"/>
          </a:xfrm>
          <a:custGeom>
            <a:avLst/>
            <a:gdLst>
              <a:gd name="connsiteX0" fmla="*/ 0 w 2572755"/>
              <a:gd name="connsiteY0" fmla="*/ 0 h 4825119"/>
              <a:gd name="connsiteX1" fmla="*/ 2572755 w 2572755"/>
              <a:gd name="connsiteY1" fmla="*/ 0 h 4825119"/>
              <a:gd name="connsiteX2" fmla="*/ 2572755 w 2572755"/>
              <a:gd name="connsiteY2" fmla="*/ 4825119 h 4825119"/>
              <a:gd name="connsiteX3" fmla="*/ 0 w 2572755"/>
              <a:gd name="connsiteY3" fmla="*/ 4825119 h 48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2755" h="4825119">
                <a:moveTo>
                  <a:pt x="0" y="0"/>
                </a:moveTo>
                <a:lnTo>
                  <a:pt x="2572755" y="0"/>
                </a:lnTo>
                <a:lnTo>
                  <a:pt x="2572755" y="4825119"/>
                </a:lnTo>
                <a:lnTo>
                  <a:pt x="0" y="482511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83AE02-2CE4-49B8-8346-1261584BC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45126" y="1082753"/>
            <a:ext cx="2468494" cy="2335149"/>
          </a:xfrm>
          <a:custGeom>
            <a:avLst/>
            <a:gdLst>
              <a:gd name="connsiteX0" fmla="*/ 0 w 2468494"/>
              <a:gd name="connsiteY0" fmla="*/ 0 h 2335149"/>
              <a:gd name="connsiteX1" fmla="*/ 2468494 w 2468494"/>
              <a:gd name="connsiteY1" fmla="*/ 0 h 2335149"/>
              <a:gd name="connsiteX2" fmla="*/ 2468494 w 2468494"/>
              <a:gd name="connsiteY2" fmla="*/ 2335149 h 2335149"/>
              <a:gd name="connsiteX3" fmla="*/ 0 w 2468494"/>
              <a:gd name="connsiteY3" fmla="*/ 2335149 h 233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494" h="2335149">
                <a:moveTo>
                  <a:pt x="0" y="0"/>
                </a:moveTo>
                <a:lnTo>
                  <a:pt x="2468494" y="0"/>
                </a:lnTo>
                <a:lnTo>
                  <a:pt x="2468494" y="2335149"/>
                </a:lnTo>
                <a:lnTo>
                  <a:pt x="0" y="233514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80BCB24F-3AEA-4759-BBB7-99D2D13704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4565" y="3556770"/>
            <a:ext cx="2468494" cy="2335149"/>
          </a:xfrm>
          <a:custGeom>
            <a:avLst/>
            <a:gdLst>
              <a:gd name="connsiteX0" fmla="*/ 0 w 2468494"/>
              <a:gd name="connsiteY0" fmla="*/ 0 h 2335149"/>
              <a:gd name="connsiteX1" fmla="*/ 2468494 w 2468494"/>
              <a:gd name="connsiteY1" fmla="*/ 0 h 2335149"/>
              <a:gd name="connsiteX2" fmla="*/ 2468494 w 2468494"/>
              <a:gd name="connsiteY2" fmla="*/ 2335149 h 2335149"/>
              <a:gd name="connsiteX3" fmla="*/ 0 w 2468494"/>
              <a:gd name="connsiteY3" fmla="*/ 2335149 h 233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8494" h="2335149">
                <a:moveTo>
                  <a:pt x="0" y="0"/>
                </a:moveTo>
                <a:lnTo>
                  <a:pt x="2468494" y="0"/>
                </a:lnTo>
                <a:lnTo>
                  <a:pt x="2468494" y="2335149"/>
                </a:lnTo>
                <a:lnTo>
                  <a:pt x="0" y="233514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1891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5B0BCF-04AC-4C5D-A4FB-A4C6E75737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599" y="1066799"/>
            <a:ext cx="3269507" cy="4811486"/>
          </a:xfrm>
          <a:custGeom>
            <a:avLst/>
            <a:gdLst>
              <a:gd name="connsiteX0" fmla="*/ 0 w 3269507"/>
              <a:gd name="connsiteY0" fmla="*/ 0 h 4811486"/>
              <a:gd name="connsiteX1" fmla="*/ 3269507 w 3269507"/>
              <a:gd name="connsiteY1" fmla="*/ 0 h 4811486"/>
              <a:gd name="connsiteX2" fmla="*/ 3269507 w 3269507"/>
              <a:gd name="connsiteY2" fmla="*/ 4811486 h 4811486"/>
              <a:gd name="connsiteX3" fmla="*/ 0 w 3269507"/>
              <a:gd name="connsiteY3" fmla="*/ 4811486 h 481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9507" h="4811486">
                <a:moveTo>
                  <a:pt x="0" y="0"/>
                </a:moveTo>
                <a:lnTo>
                  <a:pt x="3269507" y="0"/>
                </a:lnTo>
                <a:lnTo>
                  <a:pt x="3269507" y="4811486"/>
                </a:lnTo>
                <a:lnTo>
                  <a:pt x="0" y="481148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65ACA6-C9EE-4D49-AE15-78983A712F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61247" y="1066799"/>
            <a:ext cx="3269507" cy="4811486"/>
          </a:xfrm>
          <a:custGeom>
            <a:avLst/>
            <a:gdLst>
              <a:gd name="connsiteX0" fmla="*/ 0 w 3269507"/>
              <a:gd name="connsiteY0" fmla="*/ 0 h 4811486"/>
              <a:gd name="connsiteX1" fmla="*/ 3269507 w 3269507"/>
              <a:gd name="connsiteY1" fmla="*/ 0 h 4811486"/>
              <a:gd name="connsiteX2" fmla="*/ 3269507 w 3269507"/>
              <a:gd name="connsiteY2" fmla="*/ 4811486 h 4811486"/>
              <a:gd name="connsiteX3" fmla="*/ 0 w 3269507"/>
              <a:gd name="connsiteY3" fmla="*/ 4811486 h 481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9507" h="4811486">
                <a:moveTo>
                  <a:pt x="0" y="0"/>
                </a:moveTo>
                <a:lnTo>
                  <a:pt x="3269507" y="0"/>
                </a:lnTo>
                <a:lnTo>
                  <a:pt x="3269507" y="4811486"/>
                </a:lnTo>
                <a:lnTo>
                  <a:pt x="0" y="481148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4622093-E823-49A2-8E8A-664AA2198F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31893" y="1066799"/>
            <a:ext cx="3269507" cy="4811486"/>
          </a:xfrm>
          <a:custGeom>
            <a:avLst/>
            <a:gdLst>
              <a:gd name="connsiteX0" fmla="*/ 0 w 3269507"/>
              <a:gd name="connsiteY0" fmla="*/ 0 h 4811486"/>
              <a:gd name="connsiteX1" fmla="*/ 3269507 w 3269507"/>
              <a:gd name="connsiteY1" fmla="*/ 0 h 4811486"/>
              <a:gd name="connsiteX2" fmla="*/ 3269507 w 3269507"/>
              <a:gd name="connsiteY2" fmla="*/ 4811486 h 4811486"/>
              <a:gd name="connsiteX3" fmla="*/ 0 w 3269507"/>
              <a:gd name="connsiteY3" fmla="*/ 4811486 h 481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9507" h="4811486">
                <a:moveTo>
                  <a:pt x="0" y="0"/>
                </a:moveTo>
                <a:lnTo>
                  <a:pt x="3269507" y="0"/>
                </a:lnTo>
                <a:lnTo>
                  <a:pt x="3269507" y="4811486"/>
                </a:lnTo>
                <a:lnTo>
                  <a:pt x="0" y="481148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5694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C3AAE77-14C1-44B8-A45D-78742508B85C}"/>
              </a:ext>
            </a:extLst>
          </p:cNvPr>
          <p:cNvSpPr/>
          <p:nvPr userDrawn="1"/>
        </p:nvSpPr>
        <p:spPr>
          <a:xfrm>
            <a:off x="0" y="0"/>
            <a:ext cx="352697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620670-B939-486C-935B-CC9C44F622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3407" y="1554956"/>
            <a:ext cx="2228849" cy="3748088"/>
          </a:xfrm>
          <a:custGeom>
            <a:avLst/>
            <a:gdLst>
              <a:gd name="connsiteX0" fmla="*/ 0 w 2228849"/>
              <a:gd name="connsiteY0" fmla="*/ 0 h 3748088"/>
              <a:gd name="connsiteX1" fmla="*/ 2228849 w 2228849"/>
              <a:gd name="connsiteY1" fmla="*/ 0 h 3748088"/>
              <a:gd name="connsiteX2" fmla="*/ 2228849 w 2228849"/>
              <a:gd name="connsiteY2" fmla="*/ 3748088 h 3748088"/>
              <a:gd name="connsiteX3" fmla="*/ 0 w 2228849"/>
              <a:gd name="connsiteY3" fmla="*/ 3748088 h 374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49" h="3748088">
                <a:moveTo>
                  <a:pt x="0" y="0"/>
                </a:moveTo>
                <a:lnTo>
                  <a:pt x="2228849" y="0"/>
                </a:lnTo>
                <a:lnTo>
                  <a:pt x="2228849" y="3748088"/>
                </a:lnTo>
                <a:lnTo>
                  <a:pt x="0" y="374808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F73B5DF-9585-4524-AD60-0DA6FD6D03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7795" y="1554956"/>
            <a:ext cx="2228849" cy="3748088"/>
          </a:xfrm>
          <a:custGeom>
            <a:avLst/>
            <a:gdLst>
              <a:gd name="connsiteX0" fmla="*/ 0 w 2228849"/>
              <a:gd name="connsiteY0" fmla="*/ 0 h 3748088"/>
              <a:gd name="connsiteX1" fmla="*/ 2228849 w 2228849"/>
              <a:gd name="connsiteY1" fmla="*/ 0 h 3748088"/>
              <a:gd name="connsiteX2" fmla="*/ 2228849 w 2228849"/>
              <a:gd name="connsiteY2" fmla="*/ 3748088 h 3748088"/>
              <a:gd name="connsiteX3" fmla="*/ 0 w 2228849"/>
              <a:gd name="connsiteY3" fmla="*/ 3748088 h 374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8849" h="3748088">
                <a:moveTo>
                  <a:pt x="0" y="0"/>
                </a:moveTo>
                <a:lnTo>
                  <a:pt x="2228849" y="0"/>
                </a:lnTo>
                <a:lnTo>
                  <a:pt x="2228849" y="3748088"/>
                </a:lnTo>
                <a:lnTo>
                  <a:pt x="0" y="374808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AFC6C54-61FB-42EA-ABF5-5CAD8A2004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20711" y="1092697"/>
            <a:ext cx="2778626" cy="4672607"/>
          </a:xfrm>
          <a:custGeom>
            <a:avLst/>
            <a:gdLst>
              <a:gd name="connsiteX0" fmla="*/ 0 w 2778626"/>
              <a:gd name="connsiteY0" fmla="*/ 0 h 4672607"/>
              <a:gd name="connsiteX1" fmla="*/ 2778626 w 2778626"/>
              <a:gd name="connsiteY1" fmla="*/ 0 h 4672607"/>
              <a:gd name="connsiteX2" fmla="*/ 2778626 w 2778626"/>
              <a:gd name="connsiteY2" fmla="*/ 4672607 h 4672607"/>
              <a:gd name="connsiteX3" fmla="*/ 0 w 2778626"/>
              <a:gd name="connsiteY3" fmla="*/ 4672607 h 467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8626" h="4672607">
                <a:moveTo>
                  <a:pt x="0" y="0"/>
                </a:moveTo>
                <a:lnTo>
                  <a:pt x="2778626" y="0"/>
                </a:lnTo>
                <a:lnTo>
                  <a:pt x="2778626" y="4672607"/>
                </a:lnTo>
                <a:lnTo>
                  <a:pt x="0" y="467260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079500" dist="736600" dir="2700000" sx="84000" sy="84000" algn="ctr" rotWithShape="0">
              <a:srgbClr val="000000">
                <a:alpha val="13000"/>
              </a:srgb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E616A7-3FEB-46F1-B0D2-1EC82CF2A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187093-D710-42D5-9694-012A484E53A1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4984847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DE990A-D3CE-47E6-A0F2-28D4068B21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5826" y="1084001"/>
            <a:ext cx="5015574" cy="4448096"/>
          </a:xfrm>
          <a:custGeom>
            <a:avLst/>
            <a:gdLst>
              <a:gd name="connsiteX0" fmla="*/ 0 w 5015574"/>
              <a:gd name="connsiteY0" fmla="*/ 0 h 4448096"/>
              <a:gd name="connsiteX1" fmla="*/ 5015574 w 5015574"/>
              <a:gd name="connsiteY1" fmla="*/ 0 h 4448096"/>
              <a:gd name="connsiteX2" fmla="*/ 5015574 w 5015574"/>
              <a:gd name="connsiteY2" fmla="*/ 4448096 h 4448096"/>
              <a:gd name="connsiteX3" fmla="*/ 0 w 5015574"/>
              <a:gd name="connsiteY3" fmla="*/ 4448096 h 444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574" h="4448096">
                <a:moveTo>
                  <a:pt x="0" y="0"/>
                </a:moveTo>
                <a:lnTo>
                  <a:pt x="5015574" y="0"/>
                </a:lnTo>
                <a:lnTo>
                  <a:pt x="5015574" y="4448096"/>
                </a:lnTo>
                <a:lnTo>
                  <a:pt x="0" y="44480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613544-4618-448F-BBEA-14FCDF39A1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0605" y="1084001"/>
            <a:ext cx="5015571" cy="4448096"/>
          </a:xfrm>
          <a:custGeom>
            <a:avLst/>
            <a:gdLst>
              <a:gd name="connsiteX0" fmla="*/ 0 w 5015571"/>
              <a:gd name="connsiteY0" fmla="*/ 0 h 4448096"/>
              <a:gd name="connsiteX1" fmla="*/ 5015571 w 5015571"/>
              <a:gd name="connsiteY1" fmla="*/ 0 h 4448096"/>
              <a:gd name="connsiteX2" fmla="*/ 5015571 w 5015571"/>
              <a:gd name="connsiteY2" fmla="*/ 4448096 h 4448096"/>
              <a:gd name="connsiteX3" fmla="*/ 0 w 5015571"/>
              <a:gd name="connsiteY3" fmla="*/ 4448096 h 444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5571" h="4448096">
                <a:moveTo>
                  <a:pt x="0" y="0"/>
                </a:moveTo>
                <a:lnTo>
                  <a:pt x="5015571" y="0"/>
                </a:lnTo>
                <a:lnTo>
                  <a:pt x="5015571" y="4448096"/>
                </a:lnTo>
                <a:lnTo>
                  <a:pt x="0" y="44480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6651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60FA2D-2F8F-495E-83B7-C2E5832874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21508" y="0"/>
            <a:ext cx="6870492" cy="6858000"/>
          </a:xfrm>
          <a:custGeom>
            <a:avLst/>
            <a:gdLst>
              <a:gd name="connsiteX0" fmla="*/ 0 w 6870492"/>
              <a:gd name="connsiteY0" fmla="*/ 0 h 6858000"/>
              <a:gd name="connsiteX1" fmla="*/ 6870492 w 6870492"/>
              <a:gd name="connsiteY1" fmla="*/ 0 h 6858000"/>
              <a:gd name="connsiteX2" fmla="*/ 6870492 w 6870492"/>
              <a:gd name="connsiteY2" fmla="*/ 6858000 h 6858000"/>
              <a:gd name="connsiteX3" fmla="*/ 0 w 68704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0492" h="6858000">
                <a:moveTo>
                  <a:pt x="0" y="0"/>
                </a:moveTo>
                <a:lnTo>
                  <a:pt x="6870492" y="0"/>
                </a:lnTo>
                <a:lnTo>
                  <a:pt x="68704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6894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DDD8CF-79E7-403D-8CF3-322D247908A1}"/>
              </a:ext>
            </a:extLst>
          </p:cNvPr>
          <p:cNvSpPr/>
          <p:nvPr userDrawn="1"/>
        </p:nvSpPr>
        <p:spPr>
          <a:xfrm>
            <a:off x="0" y="0"/>
            <a:ext cx="611782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E04A80-149D-45C9-ABE2-D17C8260E744}"/>
              </a:ext>
            </a:extLst>
          </p:cNvPr>
          <p:cNvGrpSpPr/>
          <p:nvPr userDrawn="1"/>
        </p:nvGrpSpPr>
        <p:grpSpPr>
          <a:xfrm>
            <a:off x="4422475" y="923064"/>
            <a:ext cx="3347050" cy="6515302"/>
            <a:chOff x="5491924" y="742882"/>
            <a:chExt cx="2932668" cy="57086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CFF6C2-6456-4393-A294-6042AC26C1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1924" y="742882"/>
              <a:ext cx="2932668" cy="570867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96C645A-45BA-45B8-8319-46E7CF1B4BE0}"/>
                </a:ext>
              </a:extLst>
            </p:cNvPr>
            <p:cNvSpPr/>
            <p:nvPr/>
          </p:nvSpPr>
          <p:spPr>
            <a:xfrm>
              <a:off x="5775003" y="1023427"/>
              <a:ext cx="2366512" cy="5147584"/>
            </a:xfrm>
            <a:custGeom>
              <a:avLst/>
              <a:gdLst>
                <a:gd name="connsiteX0" fmla="*/ 169229 w 1807429"/>
                <a:gd name="connsiteY0" fmla="*/ 0 h 3931479"/>
                <a:gd name="connsiteX1" fmla="*/ 390265 w 1807429"/>
                <a:gd name="connsiteY1" fmla="*/ 0 h 3931479"/>
                <a:gd name="connsiteX2" fmla="*/ 390265 w 1807429"/>
                <a:gd name="connsiteY2" fmla="*/ 12586 h 3931479"/>
                <a:gd name="connsiteX3" fmla="*/ 525211 w 1807429"/>
                <a:gd name="connsiteY3" fmla="*/ 147201 h 3931479"/>
                <a:gd name="connsiteX4" fmla="*/ 1284674 w 1807429"/>
                <a:gd name="connsiteY4" fmla="*/ 147201 h 3931479"/>
                <a:gd name="connsiteX5" fmla="*/ 1419618 w 1807429"/>
                <a:gd name="connsiteY5" fmla="*/ 12586 h 3931479"/>
                <a:gd name="connsiteX6" fmla="*/ 1419618 w 1807429"/>
                <a:gd name="connsiteY6" fmla="*/ 0 h 3931479"/>
                <a:gd name="connsiteX7" fmla="*/ 1638200 w 1807429"/>
                <a:gd name="connsiteY7" fmla="*/ 0 h 3931479"/>
                <a:gd name="connsiteX8" fmla="*/ 1807429 w 1807429"/>
                <a:gd name="connsiteY8" fmla="*/ 168817 h 3931479"/>
                <a:gd name="connsiteX9" fmla="*/ 1807429 w 1807429"/>
                <a:gd name="connsiteY9" fmla="*/ 3762663 h 3931479"/>
                <a:gd name="connsiteX10" fmla="*/ 1638200 w 1807429"/>
                <a:gd name="connsiteY10" fmla="*/ 3931479 h 3931479"/>
                <a:gd name="connsiteX11" fmla="*/ 169229 w 1807429"/>
                <a:gd name="connsiteY11" fmla="*/ 3931479 h 3931479"/>
                <a:gd name="connsiteX12" fmla="*/ 0 w 1807429"/>
                <a:gd name="connsiteY12" fmla="*/ 3762663 h 3931479"/>
                <a:gd name="connsiteX13" fmla="*/ 0 w 1807429"/>
                <a:gd name="connsiteY13" fmla="*/ 168817 h 3931479"/>
                <a:gd name="connsiteX14" fmla="*/ 169229 w 1807429"/>
                <a:gd name="connsiteY14" fmla="*/ 0 h 393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7429" h="3931479">
                  <a:moveTo>
                    <a:pt x="169229" y="0"/>
                  </a:moveTo>
                  <a:lnTo>
                    <a:pt x="390265" y="0"/>
                  </a:lnTo>
                  <a:lnTo>
                    <a:pt x="390265" y="12586"/>
                  </a:lnTo>
                  <a:cubicBezTo>
                    <a:pt x="390265" y="86932"/>
                    <a:pt x="450683" y="147201"/>
                    <a:pt x="525211" y="147201"/>
                  </a:cubicBezTo>
                  <a:lnTo>
                    <a:pt x="1284674" y="147201"/>
                  </a:lnTo>
                  <a:cubicBezTo>
                    <a:pt x="1359201" y="147201"/>
                    <a:pt x="1419618" y="86932"/>
                    <a:pt x="1419618" y="12586"/>
                  </a:cubicBezTo>
                  <a:lnTo>
                    <a:pt x="1419618" y="0"/>
                  </a:lnTo>
                  <a:lnTo>
                    <a:pt x="1638200" y="0"/>
                  </a:lnTo>
                  <a:cubicBezTo>
                    <a:pt x="1731663" y="0"/>
                    <a:pt x="1807429" y="75581"/>
                    <a:pt x="1807429" y="168817"/>
                  </a:cubicBezTo>
                  <a:lnTo>
                    <a:pt x="1807429" y="3762663"/>
                  </a:lnTo>
                  <a:cubicBezTo>
                    <a:pt x="1807429" y="3855898"/>
                    <a:pt x="1731663" y="3931479"/>
                    <a:pt x="1638200" y="3931479"/>
                  </a:cubicBezTo>
                  <a:lnTo>
                    <a:pt x="169229" y="3931479"/>
                  </a:lnTo>
                  <a:cubicBezTo>
                    <a:pt x="75766" y="3931479"/>
                    <a:pt x="0" y="3855898"/>
                    <a:pt x="0" y="3762663"/>
                  </a:cubicBezTo>
                  <a:lnTo>
                    <a:pt x="0" y="168817"/>
                  </a:lnTo>
                  <a:cubicBezTo>
                    <a:pt x="0" y="75581"/>
                    <a:pt x="75766" y="0"/>
                    <a:pt x="169229" y="0"/>
                  </a:cubicBez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/>
            </a:p>
          </p:txBody>
        </p: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B5A263-56D1-47F5-B0FB-5A731DE745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5553" y="1243249"/>
            <a:ext cx="2700897" cy="5874932"/>
          </a:xfrm>
          <a:custGeom>
            <a:avLst/>
            <a:gdLst>
              <a:gd name="connsiteX0" fmla="*/ 252884 w 2700897"/>
              <a:gd name="connsiteY0" fmla="*/ 0 h 5874932"/>
              <a:gd name="connsiteX1" fmla="*/ 583185 w 2700897"/>
              <a:gd name="connsiteY1" fmla="*/ 0 h 5874932"/>
              <a:gd name="connsiteX2" fmla="*/ 583185 w 2700897"/>
              <a:gd name="connsiteY2" fmla="*/ 18808 h 5874932"/>
              <a:gd name="connsiteX3" fmla="*/ 784839 w 2700897"/>
              <a:gd name="connsiteY3" fmla="*/ 219967 h 5874932"/>
              <a:gd name="connsiteX4" fmla="*/ 1919728 w 2700897"/>
              <a:gd name="connsiteY4" fmla="*/ 219967 h 5874932"/>
              <a:gd name="connsiteX5" fmla="*/ 2121379 w 2700897"/>
              <a:gd name="connsiteY5" fmla="*/ 18808 h 5874932"/>
              <a:gd name="connsiteX6" fmla="*/ 2121379 w 2700897"/>
              <a:gd name="connsiteY6" fmla="*/ 0 h 5874932"/>
              <a:gd name="connsiteX7" fmla="*/ 2448013 w 2700897"/>
              <a:gd name="connsiteY7" fmla="*/ 0 h 5874932"/>
              <a:gd name="connsiteX8" fmla="*/ 2700897 w 2700897"/>
              <a:gd name="connsiteY8" fmla="*/ 252269 h 5874932"/>
              <a:gd name="connsiteX9" fmla="*/ 2700897 w 2700897"/>
              <a:gd name="connsiteY9" fmla="*/ 5622665 h 5874932"/>
              <a:gd name="connsiteX10" fmla="*/ 2448013 w 2700897"/>
              <a:gd name="connsiteY10" fmla="*/ 5874932 h 5874932"/>
              <a:gd name="connsiteX11" fmla="*/ 252884 w 2700897"/>
              <a:gd name="connsiteY11" fmla="*/ 5874932 h 5874932"/>
              <a:gd name="connsiteX12" fmla="*/ 0 w 2700897"/>
              <a:gd name="connsiteY12" fmla="*/ 5622665 h 5874932"/>
              <a:gd name="connsiteX13" fmla="*/ 0 w 2700897"/>
              <a:gd name="connsiteY13" fmla="*/ 252269 h 5874932"/>
              <a:gd name="connsiteX14" fmla="*/ 252884 w 2700897"/>
              <a:gd name="connsiteY14" fmla="*/ 0 h 58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00897" h="5874932">
                <a:moveTo>
                  <a:pt x="252884" y="0"/>
                </a:moveTo>
                <a:lnTo>
                  <a:pt x="583185" y="0"/>
                </a:lnTo>
                <a:lnTo>
                  <a:pt x="583185" y="18808"/>
                </a:lnTo>
                <a:cubicBezTo>
                  <a:pt x="583185" y="129905"/>
                  <a:pt x="673470" y="219967"/>
                  <a:pt x="784839" y="219967"/>
                </a:cubicBezTo>
                <a:lnTo>
                  <a:pt x="1919728" y="219967"/>
                </a:lnTo>
                <a:cubicBezTo>
                  <a:pt x="2031096" y="219967"/>
                  <a:pt x="2121379" y="129905"/>
                  <a:pt x="2121379" y="18808"/>
                </a:cubicBezTo>
                <a:lnTo>
                  <a:pt x="2121379" y="0"/>
                </a:lnTo>
                <a:lnTo>
                  <a:pt x="2448013" y="0"/>
                </a:lnTo>
                <a:cubicBezTo>
                  <a:pt x="2587678" y="0"/>
                  <a:pt x="2700897" y="112943"/>
                  <a:pt x="2700897" y="252269"/>
                </a:cubicBezTo>
                <a:lnTo>
                  <a:pt x="2700897" y="5622665"/>
                </a:lnTo>
                <a:cubicBezTo>
                  <a:pt x="2700897" y="5761989"/>
                  <a:pt x="2587678" y="5874932"/>
                  <a:pt x="2448013" y="5874932"/>
                </a:cubicBezTo>
                <a:lnTo>
                  <a:pt x="252884" y="5874932"/>
                </a:lnTo>
                <a:cubicBezTo>
                  <a:pt x="113219" y="5874932"/>
                  <a:pt x="0" y="5761989"/>
                  <a:pt x="0" y="5622665"/>
                </a:cubicBezTo>
                <a:lnTo>
                  <a:pt x="0" y="252269"/>
                </a:lnTo>
                <a:cubicBezTo>
                  <a:pt x="0" y="112943"/>
                  <a:pt x="113219" y="0"/>
                  <a:pt x="252884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B92D97D-630A-4102-A950-A4ECE0C4DC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FC04A-FF83-4FB2-8082-417C2AFD8E67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74029385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5998660-D90E-4B59-AAC9-A2829C9FEFFB}"/>
              </a:ext>
            </a:extLst>
          </p:cNvPr>
          <p:cNvSpPr/>
          <p:nvPr userDrawn="1"/>
        </p:nvSpPr>
        <p:spPr>
          <a:xfrm>
            <a:off x="7445830" y="0"/>
            <a:ext cx="474617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BE9518-FC9F-4AEE-A8D9-179087A093FA}"/>
              </a:ext>
            </a:extLst>
          </p:cNvPr>
          <p:cNvGrpSpPr/>
          <p:nvPr userDrawn="1"/>
        </p:nvGrpSpPr>
        <p:grpSpPr>
          <a:xfrm>
            <a:off x="4919789" y="1506947"/>
            <a:ext cx="9108984" cy="5096241"/>
            <a:chOff x="392849" y="1252135"/>
            <a:chExt cx="10019882" cy="5605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1364C-7418-47A5-BDD3-AF5FD3FB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849" y="1252135"/>
              <a:ext cx="10019882" cy="560586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134C73-CC50-4CFC-8FBE-05D421475502}"/>
                </a:ext>
              </a:extLst>
            </p:cNvPr>
            <p:cNvSpPr/>
            <p:nvPr/>
          </p:nvSpPr>
          <p:spPr>
            <a:xfrm>
              <a:off x="2306867" y="1493094"/>
              <a:ext cx="6283163" cy="3966154"/>
            </a:xfrm>
            <a:custGeom>
              <a:avLst/>
              <a:gdLst>
                <a:gd name="connsiteX0" fmla="*/ 0 w 6283163"/>
                <a:gd name="connsiteY0" fmla="*/ 0 h 3904343"/>
                <a:gd name="connsiteX1" fmla="*/ 6283163 w 6283163"/>
                <a:gd name="connsiteY1" fmla="*/ 0 h 3904343"/>
                <a:gd name="connsiteX2" fmla="*/ 6283163 w 6283163"/>
                <a:gd name="connsiteY2" fmla="*/ 3904343 h 3904343"/>
                <a:gd name="connsiteX3" fmla="*/ 0 w 6283163"/>
                <a:gd name="connsiteY3" fmla="*/ 3904343 h 390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163" h="3904343">
                  <a:moveTo>
                    <a:pt x="0" y="0"/>
                  </a:moveTo>
                  <a:lnTo>
                    <a:pt x="6283163" y="0"/>
                  </a:lnTo>
                  <a:lnTo>
                    <a:pt x="6283163" y="3904343"/>
                  </a:lnTo>
                  <a:lnTo>
                    <a:pt x="0" y="3904343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EA8C5-7363-42B4-82DD-AA608CE3A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805" y="1767096"/>
            <a:ext cx="5711967" cy="3569896"/>
          </a:xfrm>
          <a:custGeom>
            <a:avLst/>
            <a:gdLst>
              <a:gd name="connsiteX0" fmla="*/ 0 w 5711967"/>
              <a:gd name="connsiteY0" fmla="*/ 0 h 3569896"/>
              <a:gd name="connsiteX1" fmla="*/ 5711967 w 5711967"/>
              <a:gd name="connsiteY1" fmla="*/ 0 h 3569896"/>
              <a:gd name="connsiteX2" fmla="*/ 5711967 w 5711967"/>
              <a:gd name="connsiteY2" fmla="*/ 3569896 h 3569896"/>
              <a:gd name="connsiteX3" fmla="*/ 0 w 5711967"/>
              <a:gd name="connsiteY3" fmla="*/ 3569896 h 35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967" h="3569896">
                <a:moveTo>
                  <a:pt x="0" y="0"/>
                </a:moveTo>
                <a:lnTo>
                  <a:pt x="5711967" y="0"/>
                </a:lnTo>
                <a:lnTo>
                  <a:pt x="5711967" y="3569896"/>
                </a:lnTo>
                <a:lnTo>
                  <a:pt x="0" y="35698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23464-E897-47F0-B7C3-C65A527E5304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707CB-DFEA-462F-887B-4F445EBEB2BE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F6EF6-2CC7-4261-87B2-59874D8F6AD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4652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BE9518-FC9F-4AEE-A8D9-179087A093FA}"/>
              </a:ext>
            </a:extLst>
          </p:cNvPr>
          <p:cNvGrpSpPr/>
          <p:nvPr userDrawn="1"/>
        </p:nvGrpSpPr>
        <p:grpSpPr>
          <a:xfrm>
            <a:off x="4919789" y="1506947"/>
            <a:ext cx="9108984" cy="5096241"/>
            <a:chOff x="392849" y="1252135"/>
            <a:chExt cx="10019882" cy="5605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1364C-7418-47A5-BDD3-AF5FD3FB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849" y="1252135"/>
              <a:ext cx="10019882" cy="560586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134C73-CC50-4CFC-8FBE-05D421475502}"/>
                </a:ext>
              </a:extLst>
            </p:cNvPr>
            <p:cNvSpPr/>
            <p:nvPr/>
          </p:nvSpPr>
          <p:spPr>
            <a:xfrm>
              <a:off x="2306867" y="1493094"/>
              <a:ext cx="6283163" cy="3966154"/>
            </a:xfrm>
            <a:custGeom>
              <a:avLst/>
              <a:gdLst>
                <a:gd name="connsiteX0" fmla="*/ 0 w 6283163"/>
                <a:gd name="connsiteY0" fmla="*/ 0 h 3904343"/>
                <a:gd name="connsiteX1" fmla="*/ 6283163 w 6283163"/>
                <a:gd name="connsiteY1" fmla="*/ 0 h 3904343"/>
                <a:gd name="connsiteX2" fmla="*/ 6283163 w 6283163"/>
                <a:gd name="connsiteY2" fmla="*/ 3904343 h 3904343"/>
                <a:gd name="connsiteX3" fmla="*/ 0 w 6283163"/>
                <a:gd name="connsiteY3" fmla="*/ 3904343 h 390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163" h="3904343">
                  <a:moveTo>
                    <a:pt x="0" y="0"/>
                  </a:moveTo>
                  <a:lnTo>
                    <a:pt x="6283163" y="0"/>
                  </a:lnTo>
                  <a:lnTo>
                    <a:pt x="6283163" y="3904343"/>
                  </a:lnTo>
                  <a:lnTo>
                    <a:pt x="0" y="3904343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EA8C5-7363-42B4-82DD-AA608CE3A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805" y="1767096"/>
            <a:ext cx="5711967" cy="3569896"/>
          </a:xfrm>
          <a:custGeom>
            <a:avLst/>
            <a:gdLst>
              <a:gd name="connsiteX0" fmla="*/ 0 w 5711967"/>
              <a:gd name="connsiteY0" fmla="*/ 0 h 3569896"/>
              <a:gd name="connsiteX1" fmla="*/ 5711967 w 5711967"/>
              <a:gd name="connsiteY1" fmla="*/ 0 h 3569896"/>
              <a:gd name="connsiteX2" fmla="*/ 5711967 w 5711967"/>
              <a:gd name="connsiteY2" fmla="*/ 3569896 h 3569896"/>
              <a:gd name="connsiteX3" fmla="*/ 0 w 5711967"/>
              <a:gd name="connsiteY3" fmla="*/ 3569896 h 35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967" h="3569896">
                <a:moveTo>
                  <a:pt x="0" y="0"/>
                </a:moveTo>
                <a:lnTo>
                  <a:pt x="5711967" y="0"/>
                </a:lnTo>
                <a:lnTo>
                  <a:pt x="5711967" y="3569896"/>
                </a:lnTo>
                <a:lnTo>
                  <a:pt x="0" y="35698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23464-E897-47F0-B7C3-C65A527E5304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707CB-DFEA-462F-887B-4F445EBEB2BE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F6EF6-2CC7-4261-87B2-59874D8F6AD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5571808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BE9518-FC9F-4AEE-A8D9-179087A093FA}"/>
              </a:ext>
            </a:extLst>
          </p:cNvPr>
          <p:cNvGrpSpPr/>
          <p:nvPr userDrawn="1"/>
        </p:nvGrpSpPr>
        <p:grpSpPr>
          <a:xfrm>
            <a:off x="-2202905" y="1527984"/>
            <a:ext cx="9108984" cy="5096241"/>
            <a:chOff x="392849" y="1252135"/>
            <a:chExt cx="10019882" cy="56058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1364C-7418-47A5-BDD3-AF5FD3FB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849" y="1252135"/>
              <a:ext cx="10019882" cy="560586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1134C73-CC50-4CFC-8FBE-05D421475502}"/>
                </a:ext>
              </a:extLst>
            </p:cNvPr>
            <p:cNvSpPr/>
            <p:nvPr/>
          </p:nvSpPr>
          <p:spPr>
            <a:xfrm>
              <a:off x="2306867" y="1493094"/>
              <a:ext cx="6283163" cy="3966154"/>
            </a:xfrm>
            <a:custGeom>
              <a:avLst/>
              <a:gdLst>
                <a:gd name="connsiteX0" fmla="*/ 0 w 6283163"/>
                <a:gd name="connsiteY0" fmla="*/ 0 h 3904343"/>
                <a:gd name="connsiteX1" fmla="*/ 6283163 w 6283163"/>
                <a:gd name="connsiteY1" fmla="*/ 0 h 3904343"/>
                <a:gd name="connsiteX2" fmla="*/ 6283163 w 6283163"/>
                <a:gd name="connsiteY2" fmla="*/ 3904343 h 3904343"/>
                <a:gd name="connsiteX3" fmla="*/ 0 w 6283163"/>
                <a:gd name="connsiteY3" fmla="*/ 3904343 h 390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3163" h="3904343">
                  <a:moveTo>
                    <a:pt x="0" y="0"/>
                  </a:moveTo>
                  <a:lnTo>
                    <a:pt x="6283163" y="0"/>
                  </a:lnTo>
                  <a:lnTo>
                    <a:pt x="6283163" y="3904343"/>
                  </a:lnTo>
                  <a:lnTo>
                    <a:pt x="0" y="3904343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7EA8C5-7363-42B4-82DD-AA608CE3AF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62889" y="1788133"/>
            <a:ext cx="5711967" cy="3569896"/>
          </a:xfrm>
          <a:custGeom>
            <a:avLst/>
            <a:gdLst>
              <a:gd name="connsiteX0" fmla="*/ 0 w 5711967"/>
              <a:gd name="connsiteY0" fmla="*/ 0 h 3569896"/>
              <a:gd name="connsiteX1" fmla="*/ 5711967 w 5711967"/>
              <a:gd name="connsiteY1" fmla="*/ 0 h 3569896"/>
              <a:gd name="connsiteX2" fmla="*/ 5711967 w 5711967"/>
              <a:gd name="connsiteY2" fmla="*/ 3569896 h 3569896"/>
              <a:gd name="connsiteX3" fmla="*/ 0 w 5711967"/>
              <a:gd name="connsiteY3" fmla="*/ 3569896 h 35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1967" h="3569896">
                <a:moveTo>
                  <a:pt x="0" y="0"/>
                </a:moveTo>
                <a:lnTo>
                  <a:pt x="5711967" y="0"/>
                </a:lnTo>
                <a:lnTo>
                  <a:pt x="5711967" y="3569896"/>
                </a:lnTo>
                <a:lnTo>
                  <a:pt x="0" y="356989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23464-E897-47F0-B7C3-C65A527E5304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707CB-DFEA-462F-887B-4F445EBEB2BE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F6EF6-2CC7-4261-87B2-59874D8F6ADC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82132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3496BF-36B3-4B73-9F66-FF64D593736B}"/>
              </a:ext>
            </a:extLst>
          </p:cNvPr>
          <p:cNvSpPr/>
          <p:nvPr userDrawn="1"/>
        </p:nvSpPr>
        <p:spPr>
          <a:xfrm>
            <a:off x="0" y="386624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1897-3557-497C-9C52-E24A57B27342}"/>
              </a:ext>
            </a:extLst>
          </p:cNvPr>
          <p:cNvSpPr/>
          <p:nvPr userDrawn="1"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A20C7-2B87-45E9-B78F-F26DAB8048C3}"/>
              </a:ext>
            </a:extLst>
          </p:cNvPr>
          <p:cNvSpPr txBox="1"/>
          <p:nvPr userDrawn="1"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087D5-EADF-4FAE-BE6E-F5A3D1ECD7D5}"/>
              </a:ext>
            </a:extLst>
          </p:cNvPr>
          <p:cNvSpPr/>
          <p:nvPr userDrawn="1"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E07F9-88DA-428A-9B79-42C86D03FF9C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9601941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340AC42-7A52-4E23-997A-A99763B3E299}"/>
              </a:ext>
            </a:extLst>
          </p:cNvPr>
          <p:cNvGrpSpPr/>
          <p:nvPr userDrawn="1"/>
        </p:nvGrpSpPr>
        <p:grpSpPr>
          <a:xfrm>
            <a:off x="496076" y="1401700"/>
            <a:ext cx="6990703" cy="4054600"/>
            <a:chOff x="496076" y="1401700"/>
            <a:chExt cx="6990703" cy="4054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65D7E3-B45A-49F7-95B6-D5CFCFB1E06C}"/>
                </a:ext>
              </a:extLst>
            </p:cNvPr>
            <p:cNvSpPr/>
            <p:nvPr userDrawn="1"/>
          </p:nvSpPr>
          <p:spPr>
            <a:xfrm>
              <a:off x="496076" y="1757740"/>
              <a:ext cx="6990701" cy="369856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6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GB" dirty="0"/>
            </a:p>
          </p:txBody>
        </p:sp>
        <p:sp>
          <p:nvSpPr>
            <p:cNvPr id="4" name="Round Same Side Corner Rectangle 1">
              <a:extLst>
                <a:ext uri="{FF2B5EF4-FFF2-40B4-BE49-F238E27FC236}">
                  <a16:creationId xmlns:a16="http://schemas.microsoft.com/office/drawing/2014/main" id="{80025E5A-FCDD-4105-984F-5D9AF677C0BB}"/>
                </a:ext>
              </a:extLst>
            </p:cNvPr>
            <p:cNvSpPr/>
            <p:nvPr/>
          </p:nvSpPr>
          <p:spPr>
            <a:xfrm>
              <a:off x="496078" y="1401700"/>
              <a:ext cx="6990701" cy="356040"/>
            </a:xfrm>
            <a:prstGeom prst="round2SameRect">
              <a:avLst>
                <a:gd name="adj1" fmla="val 14928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4378CB-0BE0-4C54-B772-1795BA34EBFD}"/>
                </a:ext>
              </a:extLst>
            </p:cNvPr>
            <p:cNvGrpSpPr/>
            <p:nvPr/>
          </p:nvGrpSpPr>
          <p:grpSpPr>
            <a:xfrm>
              <a:off x="783098" y="1537287"/>
              <a:ext cx="497397" cy="84869"/>
              <a:chOff x="-132175" y="1592555"/>
              <a:chExt cx="531045" cy="90610"/>
            </a:xfrm>
          </p:grpSpPr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id="{6EC78016-C89C-4635-9FB8-9E09B194FADD}"/>
                  </a:ext>
                </a:extLst>
              </p:cNvPr>
              <p:cNvSpPr/>
              <p:nvPr/>
            </p:nvSpPr>
            <p:spPr>
              <a:xfrm>
                <a:off x="309172" y="1592555"/>
                <a:ext cx="89698" cy="9061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1F1212D0-D9B0-458F-B76E-FA21D6374099}"/>
                  </a:ext>
                </a:extLst>
              </p:cNvPr>
              <p:cNvSpPr/>
              <p:nvPr/>
            </p:nvSpPr>
            <p:spPr>
              <a:xfrm>
                <a:off x="-132175" y="1592555"/>
                <a:ext cx="89698" cy="906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EF1E399C-DC96-409D-85F9-B074E09DAEB7}"/>
                  </a:ext>
                </a:extLst>
              </p:cNvPr>
              <p:cNvSpPr/>
              <p:nvPr/>
            </p:nvSpPr>
            <p:spPr>
              <a:xfrm>
                <a:off x="88498" y="1592555"/>
                <a:ext cx="89698" cy="906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7590D56-E5D6-4882-86CC-C58B2DB63B76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496076" y="1757739"/>
            <a:ext cx="6990701" cy="3698560"/>
          </a:xfrm>
          <a:custGeom>
            <a:avLst/>
            <a:gdLst>
              <a:gd name="connsiteX0" fmla="*/ 0 w 6990701"/>
              <a:gd name="connsiteY0" fmla="*/ 0 h 3698560"/>
              <a:gd name="connsiteX1" fmla="*/ 6990701 w 6990701"/>
              <a:gd name="connsiteY1" fmla="*/ 0 h 3698560"/>
              <a:gd name="connsiteX2" fmla="*/ 6990701 w 6990701"/>
              <a:gd name="connsiteY2" fmla="*/ 3698560 h 3698560"/>
              <a:gd name="connsiteX3" fmla="*/ 0 w 6990701"/>
              <a:gd name="connsiteY3" fmla="*/ 3698560 h 369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90701" h="3698560">
                <a:moveTo>
                  <a:pt x="0" y="0"/>
                </a:moveTo>
                <a:lnTo>
                  <a:pt x="6990701" y="0"/>
                </a:lnTo>
                <a:lnTo>
                  <a:pt x="6990701" y="3698560"/>
                </a:lnTo>
                <a:lnTo>
                  <a:pt x="0" y="369856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effectLst>
            <a:outerShdw blurRad="1079500" dist="736600" dir="2700000" sx="84000" sy="84000" algn="ctr" rotWithShape="0">
              <a:srgbClr val="000000">
                <a:alpha val="13000"/>
              </a:srgbClr>
            </a:outerShdw>
          </a:effectLst>
        </p:spPr>
        <p:txBody>
          <a:bodyPr wrap="square">
            <a:noAutofit/>
          </a:bodyPr>
          <a:lstStyle>
            <a:lvl1pPr>
              <a:def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48524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0BABDF-CA3C-4003-86AE-1368AA20EF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0600" y="1950455"/>
            <a:ext cx="1202772" cy="1202772"/>
          </a:xfrm>
          <a:custGeom>
            <a:avLst/>
            <a:gdLst>
              <a:gd name="connsiteX0" fmla="*/ 0 w 1202772"/>
              <a:gd name="connsiteY0" fmla="*/ 0 h 1202772"/>
              <a:gd name="connsiteX1" fmla="*/ 1202772 w 1202772"/>
              <a:gd name="connsiteY1" fmla="*/ 0 h 1202772"/>
              <a:gd name="connsiteX2" fmla="*/ 1202772 w 1202772"/>
              <a:gd name="connsiteY2" fmla="*/ 1202772 h 1202772"/>
              <a:gd name="connsiteX3" fmla="*/ 0 w 1202772"/>
              <a:gd name="connsiteY3" fmla="*/ 1202772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772" h="1202772">
                <a:moveTo>
                  <a:pt x="0" y="0"/>
                </a:moveTo>
                <a:lnTo>
                  <a:pt x="1202772" y="0"/>
                </a:lnTo>
                <a:lnTo>
                  <a:pt x="1202772" y="1202772"/>
                </a:lnTo>
                <a:lnTo>
                  <a:pt x="0" y="120277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88647-170D-45F6-9F80-B4AF2E3E21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4919" y="1950456"/>
            <a:ext cx="1202772" cy="1202772"/>
          </a:xfrm>
          <a:custGeom>
            <a:avLst/>
            <a:gdLst>
              <a:gd name="connsiteX0" fmla="*/ 0 w 1202772"/>
              <a:gd name="connsiteY0" fmla="*/ 0 h 1202772"/>
              <a:gd name="connsiteX1" fmla="*/ 1202772 w 1202772"/>
              <a:gd name="connsiteY1" fmla="*/ 0 h 1202772"/>
              <a:gd name="connsiteX2" fmla="*/ 1202772 w 1202772"/>
              <a:gd name="connsiteY2" fmla="*/ 1202772 h 1202772"/>
              <a:gd name="connsiteX3" fmla="*/ 0 w 1202772"/>
              <a:gd name="connsiteY3" fmla="*/ 1202772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772" h="1202772">
                <a:moveTo>
                  <a:pt x="0" y="0"/>
                </a:moveTo>
                <a:lnTo>
                  <a:pt x="1202772" y="0"/>
                </a:lnTo>
                <a:lnTo>
                  <a:pt x="1202772" y="1202772"/>
                </a:lnTo>
                <a:lnTo>
                  <a:pt x="0" y="120277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217F67-4206-4575-88C6-08BBEB206F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6818" y="4697348"/>
            <a:ext cx="1202772" cy="1202772"/>
          </a:xfrm>
          <a:custGeom>
            <a:avLst/>
            <a:gdLst>
              <a:gd name="connsiteX0" fmla="*/ 0 w 1202772"/>
              <a:gd name="connsiteY0" fmla="*/ 0 h 1202772"/>
              <a:gd name="connsiteX1" fmla="*/ 1202772 w 1202772"/>
              <a:gd name="connsiteY1" fmla="*/ 0 h 1202772"/>
              <a:gd name="connsiteX2" fmla="*/ 1202772 w 1202772"/>
              <a:gd name="connsiteY2" fmla="*/ 1202772 h 1202772"/>
              <a:gd name="connsiteX3" fmla="*/ 0 w 1202772"/>
              <a:gd name="connsiteY3" fmla="*/ 1202772 h 12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772" h="1202772">
                <a:moveTo>
                  <a:pt x="0" y="0"/>
                </a:moveTo>
                <a:lnTo>
                  <a:pt x="1202772" y="0"/>
                </a:lnTo>
                <a:lnTo>
                  <a:pt x="1202772" y="1202772"/>
                </a:lnTo>
                <a:lnTo>
                  <a:pt x="0" y="1202772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856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022FEC-60F5-4FAB-8B61-125BFD1BF6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1385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A1030A-858E-4EE5-974A-86E3FB7E1B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066801"/>
            <a:ext cx="12192000" cy="4692424"/>
          </a:xfrm>
          <a:custGeom>
            <a:avLst/>
            <a:gdLst>
              <a:gd name="connsiteX0" fmla="*/ 0 w 11201400"/>
              <a:gd name="connsiteY0" fmla="*/ 0 h 4692424"/>
              <a:gd name="connsiteX1" fmla="*/ 11201400 w 11201400"/>
              <a:gd name="connsiteY1" fmla="*/ 0 h 4692424"/>
              <a:gd name="connsiteX2" fmla="*/ 11201400 w 11201400"/>
              <a:gd name="connsiteY2" fmla="*/ 4692424 h 4692424"/>
              <a:gd name="connsiteX3" fmla="*/ 0 w 11201400"/>
              <a:gd name="connsiteY3" fmla="*/ 4692424 h 469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01400" h="4692424">
                <a:moveTo>
                  <a:pt x="0" y="0"/>
                </a:moveTo>
                <a:lnTo>
                  <a:pt x="11201400" y="0"/>
                </a:lnTo>
                <a:lnTo>
                  <a:pt x="11201400" y="4692424"/>
                </a:lnTo>
                <a:lnTo>
                  <a:pt x="0" y="4692424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0589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6EE57D-4A3C-4A60-9A7C-00F9CC4A1E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7304" y="2398017"/>
            <a:ext cx="4639543" cy="2514600"/>
          </a:xfrm>
          <a:custGeom>
            <a:avLst/>
            <a:gdLst>
              <a:gd name="connsiteX0" fmla="*/ 0 w 4639543"/>
              <a:gd name="connsiteY0" fmla="*/ 0 h 2514600"/>
              <a:gd name="connsiteX1" fmla="*/ 4639543 w 4639543"/>
              <a:gd name="connsiteY1" fmla="*/ 0 h 2514600"/>
              <a:gd name="connsiteX2" fmla="*/ 4639543 w 4639543"/>
              <a:gd name="connsiteY2" fmla="*/ 2514600 h 2514600"/>
              <a:gd name="connsiteX3" fmla="*/ 0 w 4639543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9543" h="2514600">
                <a:moveTo>
                  <a:pt x="0" y="0"/>
                </a:moveTo>
                <a:lnTo>
                  <a:pt x="4639543" y="0"/>
                </a:lnTo>
                <a:lnTo>
                  <a:pt x="4639543" y="2514600"/>
                </a:lnTo>
                <a:lnTo>
                  <a:pt x="0" y="25146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DE4CC4E-46D2-4EB1-AF23-C6264F226B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5153" y="2398017"/>
            <a:ext cx="4639543" cy="2514600"/>
          </a:xfrm>
          <a:custGeom>
            <a:avLst/>
            <a:gdLst>
              <a:gd name="connsiteX0" fmla="*/ 0 w 4639543"/>
              <a:gd name="connsiteY0" fmla="*/ 0 h 2514600"/>
              <a:gd name="connsiteX1" fmla="*/ 4639543 w 4639543"/>
              <a:gd name="connsiteY1" fmla="*/ 0 h 2514600"/>
              <a:gd name="connsiteX2" fmla="*/ 4639543 w 4639543"/>
              <a:gd name="connsiteY2" fmla="*/ 2514600 h 2514600"/>
              <a:gd name="connsiteX3" fmla="*/ 0 w 4639543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9543" h="2514600">
                <a:moveTo>
                  <a:pt x="0" y="0"/>
                </a:moveTo>
                <a:lnTo>
                  <a:pt x="4639543" y="0"/>
                </a:lnTo>
                <a:lnTo>
                  <a:pt x="4639543" y="2514600"/>
                </a:lnTo>
                <a:lnTo>
                  <a:pt x="0" y="25146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5492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8CB55C-5343-4806-9EE3-DF440B1B79B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9B3A726-4B3B-42AF-925E-1A614BC69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5087A0-246E-4236-90DB-FD5F17163711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2643143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97DEDE-B325-4E0C-A8C9-1A1DD256DB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5161" y="0"/>
            <a:ext cx="4816839" cy="6858000"/>
          </a:xfrm>
          <a:custGeom>
            <a:avLst/>
            <a:gdLst>
              <a:gd name="connsiteX0" fmla="*/ 0 w 4684651"/>
              <a:gd name="connsiteY0" fmla="*/ 0 h 4114800"/>
              <a:gd name="connsiteX1" fmla="*/ 4684651 w 4684651"/>
              <a:gd name="connsiteY1" fmla="*/ 0 h 4114800"/>
              <a:gd name="connsiteX2" fmla="*/ 4684651 w 4684651"/>
              <a:gd name="connsiteY2" fmla="*/ 4114800 h 4114800"/>
              <a:gd name="connsiteX3" fmla="*/ 0 w 4684651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4651" h="4114800">
                <a:moveTo>
                  <a:pt x="0" y="0"/>
                </a:moveTo>
                <a:lnTo>
                  <a:pt x="4684651" y="0"/>
                </a:lnTo>
                <a:lnTo>
                  <a:pt x="4684651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8895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542FA4E-0E7C-4F79-B468-33790F6E191C}" type="datetimeFigureOut">
              <a:rPr lang="en-US"/>
              <a:pPr>
                <a:defRPr/>
              </a:pPr>
              <a:t>6/8/2023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99D2D3-AA0F-45ED-B379-80D6C5BDA5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2444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7" b="1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48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23496BF-36B3-4B73-9F66-FF64D593736B}"/>
              </a:ext>
            </a:extLst>
          </p:cNvPr>
          <p:cNvSpPr/>
          <p:nvPr userDrawn="1"/>
        </p:nvSpPr>
        <p:spPr>
          <a:xfrm>
            <a:off x="0" y="386624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04D6C-486D-4CD6-AF5D-E89E4A6146B7}"/>
              </a:ext>
            </a:extLst>
          </p:cNvPr>
          <p:cNvGrpSpPr/>
          <p:nvPr userDrawn="1"/>
        </p:nvGrpSpPr>
        <p:grpSpPr>
          <a:xfrm>
            <a:off x="11560184" y="6347226"/>
            <a:ext cx="631816" cy="283014"/>
            <a:chOff x="11560184" y="6347226"/>
            <a:chExt cx="631816" cy="2830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901897-3557-497C-9C52-E24A57B27342}"/>
                </a:ext>
              </a:extLst>
            </p:cNvPr>
            <p:cNvSpPr/>
            <p:nvPr userDrawn="1"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A20C7-2B87-45E9-B78F-F26DAB8048C3}"/>
                </a:ext>
              </a:extLst>
            </p:cNvPr>
            <p:cNvSpPr txBox="1"/>
            <p:nvPr userDrawn="1"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‹#›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0087D5-EADF-4FAE-BE6E-F5A3D1ECD7D5}"/>
                </a:ext>
              </a:extLst>
            </p:cNvPr>
            <p:cNvSpPr/>
            <p:nvPr userDrawn="1"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7B4A71-9E8E-46D0-9312-4C4D0F9A95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22514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37AB0CC-AEDD-4B8C-9AFA-67371640EA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09819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A632914-3C73-4816-9322-C2BE46A882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7123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BAB45CD-EA20-4559-B635-6A8C23386D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0317" y="2977004"/>
            <a:ext cx="1172012" cy="1175238"/>
          </a:xfrm>
          <a:custGeom>
            <a:avLst/>
            <a:gdLst>
              <a:gd name="connsiteX0" fmla="*/ 586006 w 1172012"/>
              <a:gd name="connsiteY0" fmla="*/ 0 h 1175238"/>
              <a:gd name="connsiteX1" fmla="*/ 1172012 w 1172012"/>
              <a:gd name="connsiteY1" fmla="*/ 587619 h 1175238"/>
              <a:gd name="connsiteX2" fmla="*/ 586006 w 1172012"/>
              <a:gd name="connsiteY2" fmla="*/ 1175238 h 1175238"/>
              <a:gd name="connsiteX3" fmla="*/ 0 w 1172012"/>
              <a:gd name="connsiteY3" fmla="*/ 587619 h 1175238"/>
              <a:gd name="connsiteX4" fmla="*/ 586006 w 1172012"/>
              <a:gd name="connsiteY4" fmla="*/ 0 h 11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012" h="1175238">
                <a:moveTo>
                  <a:pt x="586006" y="0"/>
                </a:moveTo>
                <a:cubicBezTo>
                  <a:pt x="909648" y="0"/>
                  <a:pt x="1172012" y="263086"/>
                  <a:pt x="1172012" y="587619"/>
                </a:cubicBezTo>
                <a:cubicBezTo>
                  <a:pt x="1172012" y="912152"/>
                  <a:pt x="909648" y="1175238"/>
                  <a:pt x="586006" y="1175238"/>
                </a:cubicBezTo>
                <a:cubicBezTo>
                  <a:pt x="262364" y="1175238"/>
                  <a:pt x="0" y="912152"/>
                  <a:pt x="0" y="587619"/>
                </a:cubicBezTo>
                <a:cubicBezTo>
                  <a:pt x="0" y="263086"/>
                  <a:pt x="262364" y="0"/>
                  <a:pt x="586006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DE1B4-45E6-4C6A-9FEB-F17654992AD4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3836760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624239D-68EA-41CA-9E6D-71AAE78B9825}"/>
              </a:ext>
            </a:extLst>
          </p:cNvPr>
          <p:cNvSpPr/>
          <p:nvPr userDrawn="1"/>
        </p:nvSpPr>
        <p:spPr>
          <a:xfrm>
            <a:off x="0" y="0"/>
            <a:ext cx="12192000" cy="299176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F916E22-DDB2-4E6C-A1B6-A679A63F6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395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624239D-68EA-41CA-9E6D-71AAE78B9825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A3B71A-DFED-40B0-841B-98988DE83F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9203" y="1066800"/>
            <a:ext cx="4142195" cy="4989226"/>
          </a:xfrm>
          <a:custGeom>
            <a:avLst/>
            <a:gdLst>
              <a:gd name="connsiteX0" fmla="*/ 0 w 4142195"/>
              <a:gd name="connsiteY0" fmla="*/ 0 h 4989226"/>
              <a:gd name="connsiteX1" fmla="*/ 4142195 w 4142195"/>
              <a:gd name="connsiteY1" fmla="*/ 0 h 4989226"/>
              <a:gd name="connsiteX2" fmla="*/ 4142195 w 4142195"/>
              <a:gd name="connsiteY2" fmla="*/ 4989226 h 4989226"/>
              <a:gd name="connsiteX3" fmla="*/ 0 w 4142195"/>
              <a:gd name="connsiteY3" fmla="*/ 4989226 h 498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2195" h="4989226">
                <a:moveTo>
                  <a:pt x="0" y="0"/>
                </a:moveTo>
                <a:lnTo>
                  <a:pt x="4142195" y="0"/>
                </a:lnTo>
                <a:lnTo>
                  <a:pt x="4142195" y="4989226"/>
                </a:lnTo>
                <a:lnTo>
                  <a:pt x="0" y="4989226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1AD4268-64AC-4EDA-A7B4-C5CCBA191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826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B8499-A84F-44BE-AF17-1BEFBC60C258}"/>
              </a:ext>
            </a:extLst>
          </p:cNvPr>
          <p:cNvSpPr/>
          <p:nvPr userDrawn="1"/>
        </p:nvSpPr>
        <p:spPr>
          <a:xfrm>
            <a:off x="0" y="0"/>
            <a:ext cx="5862741" cy="6858000"/>
          </a:xfrm>
          <a:prstGeom prst="rect">
            <a:avLst/>
          </a:prstGeom>
          <a:solidFill>
            <a:srgbClr val="1C2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BD27BF6-3C10-491A-A032-E565A859F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406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6296969-4574-4E2B-AB17-1869F3D999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829800" cy="6857999"/>
          </a:xfrm>
          <a:custGeom>
            <a:avLst/>
            <a:gdLst>
              <a:gd name="connsiteX0" fmla="*/ 0 w 9829800"/>
              <a:gd name="connsiteY0" fmla="*/ 0 h 6857999"/>
              <a:gd name="connsiteX1" fmla="*/ 9829800 w 9829800"/>
              <a:gd name="connsiteY1" fmla="*/ 0 h 6857999"/>
              <a:gd name="connsiteX2" fmla="*/ 9829800 w 9829800"/>
              <a:gd name="connsiteY2" fmla="*/ 6857999 h 6857999"/>
              <a:gd name="connsiteX3" fmla="*/ 0 w 98298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800" h="6857999">
                <a:moveTo>
                  <a:pt x="0" y="0"/>
                </a:moveTo>
                <a:lnTo>
                  <a:pt x="9829800" y="0"/>
                </a:lnTo>
                <a:lnTo>
                  <a:pt x="98298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 lang="en-US"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CC9041-3421-498C-A5D3-671B705574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6E06C-1F94-45B1-AF58-86E83109ADC7}"/>
              </a:ext>
            </a:extLst>
          </p:cNvPr>
          <p:cNvSpPr txBox="1"/>
          <p:nvPr userDrawn="1"/>
        </p:nvSpPr>
        <p:spPr>
          <a:xfrm>
            <a:off x="283060" y="6358097"/>
            <a:ext cx="38317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TranzAct Technologies</a:t>
            </a:r>
            <a:r>
              <a:rPr lang="id-ID" sz="900" baseline="30000" dirty="0">
                <a:solidFill>
                  <a:schemeClr val="bg1">
                    <a:lumMod val="75000"/>
                  </a:schemeClr>
                </a:solidFill>
              </a:rPr>
              <a:t>©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Copyright 2021.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624866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004AA9-A207-4583-B32A-998CA69C48E7}"/>
              </a:ext>
            </a:extLst>
          </p:cNvPr>
          <p:cNvSpPr/>
          <p:nvPr/>
        </p:nvSpPr>
        <p:spPr>
          <a:xfrm>
            <a:off x="11560184" y="6347565"/>
            <a:ext cx="550854" cy="28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AE5A4-E40E-4B9E-B73D-961045109286}"/>
              </a:ext>
            </a:extLst>
          </p:cNvPr>
          <p:cNvSpPr txBox="1"/>
          <p:nvPr/>
        </p:nvSpPr>
        <p:spPr>
          <a:xfrm rot="10800000" flipV="1">
            <a:off x="11588362" y="6347226"/>
            <a:ext cx="46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1" i="0" smtClean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800" b="1" i="0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5A0563-0A81-44CC-B1EC-853D33BFE4EB}"/>
              </a:ext>
            </a:extLst>
          </p:cNvPr>
          <p:cNvSpPr/>
          <p:nvPr/>
        </p:nvSpPr>
        <p:spPr>
          <a:xfrm>
            <a:off x="12086440" y="6347565"/>
            <a:ext cx="105560" cy="282675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F10133E-669E-4DBB-8C7E-5ABD0428EFA6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7839FFB-90A2-B261-36CA-7ECEA3A03209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28600" y="170745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2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79" r:id="rId3"/>
    <p:sldLayoutId id="2147483693" r:id="rId4"/>
    <p:sldLayoutId id="2147483694" r:id="rId5"/>
    <p:sldLayoutId id="2147483680" r:id="rId6"/>
    <p:sldLayoutId id="2147483695" r:id="rId7"/>
    <p:sldLayoutId id="2147483682" r:id="rId8"/>
    <p:sldLayoutId id="2147483689" r:id="rId9"/>
    <p:sldLayoutId id="2147483683" r:id="rId10"/>
    <p:sldLayoutId id="2147483692" r:id="rId11"/>
    <p:sldLayoutId id="2147483664" r:id="rId12"/>
    <p:sldLayoutId id="2147483652" r:id="rId13"/>
    <p:sldLayoutId id="2147483656" r:id="rId14"/>
    <p:sldLayoutId id="2147483691" r:id="rId15"/>
    <p:sldLayoutId id="2147483653" r:id="rId16"/>
    <p:sldLayoutId id="2147483660" r:id="rId17"/>
    <p:sldLayoutId id="2147483650" r:id="rId18"/>
    <p:sldLayoutId id="2147483696" r:id="rId19"/>
    <p:sldLayoutId id="2147483688" r:id="rId20"/>
    <p:sldLayoutId id="2147483654" r:id="rId21"/>
    <p:sldLayoutId id="2147483666" r:id="rId22"/>
    <p:sldLayoutId id="2147483658" r:id="rId23"/>
    <p:sldLayoutId id="2147483655" r:id="rId24"/>
    <p:sldLayoutId id="2147483657" r:id="rId25"/>
    <p:sldLayoutId id="2147483659" r:id="rId26"/>
    <p:sldLayoutId id="2147483661" r:id="rId27"/>
    <p:sldLayoutId id="2147483663" r:id="rId28"/>
    <p:sldLayoutId id="2147483665" r:id="rId29"/>
    <p:sldLayoutId id="2147483668" r:id="rId30"/>
    <p:sldLayoutId id="2147483669" r:id="rId31"/>
    <p:sldLayoutId id="2147483670" r:id="rId32"/>
    <p:sldLayoutId id="2147483671" r:id="rId33"/>
    <p:sldLayoutId id="2147483672" r:id="rId34"/>
    <p:sldLayoutId id="2147483673" r:id="rId35"/>
    <p:sldLayoutId id="2147483674" r:id="rId36"/>
    <p:sldLayoutId id="2147483675" r:id="rId37"/>
    <p:sldLayoutId id="2147483697" r:id="rId38"/>
    <p:sldLayoutId id="2147483699" r:id="rId39"/>
    <p:sldLayoutId id="2147483676" r:id="rId40"/>
    <p:sldLayoutId id="2147483677" r:id="rId41"/>
    <p:sldLayoutId id="2147483678" r:id="rId42"/>
    <p:sldLayoutId id="2147483684" r:id="rId43"/>
    <p:sldLayoutId id="2147483685" r:id="rId44"/>
    <p:sldLayoutId id="2147483686" r:id="rId45"/>
    <p:sldLayoutId id="2147483687" r:id="rId46"/>
    <p:sldLayoutId id="2147483702" r:id="rId47"/>
    <p:sldLayoutId id="2147483703" r:id="rId4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4" userDrawn="1">
          <p15:clr>
            <a:srgbClr val="F26B43"/>
          </p15:clr>
        </p15:guide>
        <p15:guide id="2" pos="7056" userDrawn="1">
          <p15:clr>
            <a:srgbClr val="F26B43"/>
          </p15:clr>
        </p15:guide>
        <p15:guide id="3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nfo.tranzact.com/webinar-recording-03-09-23" TargetMode="External"/><Relationship Id="rId5" Type="http://schemas.openxmlformats.org/officeDocument/2006/relationships/hyperlink" Target="https://info.tranzact.com/interview-with-gary-shilling-economic-review-and-forecast" TargetMode="External"/><Relationship Id="rId4" Type="http://schemas.openxmlformats.org/officeDocument/2006/relationships/hyperlink" Target="https://info.tranzact.com/q2-2023-freight-market-updat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17C17A-DAED-4878-8863-B24FAA95E4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3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C39E1-138F-47F9-84E3-A1682896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E104E67-5FFE-4181-95E2-F8D4975848C6}"/>
              </a:ext>
            </a:extLst>
          </p:cNvPr>
          <p:cNvSpPr txBox="1"/>
          <p:nvPr/>
        </p:nvSpPr>
        <p:spPr>
          <a:xfrm>
            <a:off x="5506314" y="2756558"/>
            <a:ext cx="487321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kern="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Segoe UI" panose="020B0502040204020203" pitchFamily="34" charset="0"/>
              </a:rPr>
              <a:t>A Review of Transportation and Supply Chain Issues, Remedies, and Solutions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6A5981-E17B-4AF5-9C3E-8FB23E631A45}"/>
              </a:ext>
            </a:extLst>
          </p:cNvPr>
          <p:cNvCxnSpPr>
            <a:cxnSpLocks/>
          </p:cNvCxnSpPr>
          <p:nvPr/>
        </p:nvCxnSpPr>
        <p:spPr>
          <a:xfrm>
            <a:off x="5071732" y="2445488"/>
            <a:ext cx="0" cy="16214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E484879A-CCBA-48AA-959E-EB4C5DEA13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0915" y="2758472"/>
            <a:ext cx="2743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440" cy="6857999"/>
            <a:chOff x="0" y="0"/>
            <a:chExt cx="13816965" cy="7772399"/>
          </a:xfrm>
        </p:grpSpPr>
        <p:pic>
          <p:nvPicPr>
            <p:cNvPr id="3" name="object 3"/>
            <p:cNvPicPr/>
            <p:nvPr/>
          </p:nvPicPr>
          <p:blipFill rotWithShape="1">
            <a:blip r:embed="rId2" cstate="print"/>
            <a:srcRect r="11787"/>
            <a:stretch/>
          </p:blipFill>
          <p:spPr>
            <a:xfrm>
              <a:off x="0" y="0"/>
              <a:ext cx="5492496" cy="68553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0" y="6772909"/>
              <a:ext cx="13810615" cy="999490"/>
            </a:xfrm>
            <a:custGeom>
              <a:avLst/>
              <a:gdLst/>
              <a:ahLst/>
              <a:cxnLst/>
              <a:rect l="l" t="t" r="r" b="b"/>
              <a:pathLst>
                <a:path w="13810615" h="999490">
                  <a:moveTo>
                    <a:pt x="13810234" y="0"/>
                  </a:moveTo>
                  <a:lnTo>
                    <a:pt x="0" y="0"/>
                  </a:lnTo>
                  <a:lnTo>
                    <a:pt x="0" y="9994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97502" y="1210236"/>
            <a:ext cx="5430750" cy="266223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Impact of </a:t>
            </a:r>
            <a:r>
              <a:rPr dirty="0">
                <a:latin typeface="Roboto"/>
                <a:cs typeface="Roboto"/>
              </a:rPr>
              <a:t>Rail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safety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bills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18" dirty="0">
                <a:latin typeface="Roboto"/>
                <a:cs typeface="Roboto"/>
              </a:rPr>
              <a:t>introduced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in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Congress</a:t>
            </a:r>
            <a:r>
              <a:rPr lang="en-US" spc="-9" dirty="0">
                <a:latin typeface="Roboto"/>
                <a:cs typeface="Roboto"/>
              </a:rPr>
              <a:t>.</a:t>
            </a:r>
            <a:br>
              <a:rPr lang="en-US" dirty="0">
                <a:latin typeface="Roboto"/>
                <a:cs typeface="Roboto"/>
              </a:rPr>
            </a:br>
            <a:endParaRPr lang="en-US" dirty="0">
              <a:latin typeface="Roboto"/>
              <a:cs typeface="Roboto"/>
            </a:endParaRP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YTD volumes down overall for the first 22 weeks of 2023:</a:t>
            </a:r>
          </a:p>
          <a:p>
            <a:pPr marL="11206" marR="4483" lvl="5">
              <a:lnSpc>
                <a:spcPct val="107200"/>
              </a:lnSpc>
            </a:pPr>
            <a:endParaRPr lang="en-US" dirty="0">
              <a:latin typeface="Roboto"/>
              <a:cs typeface="Roboto"/>
            </a:endParaRPr>
          </a:p>
          <a:p>
            <a:pPr marL="313781" marR="4483" lvl="5" indent="-302575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After a two-year long review STB approves Canadian Pacific’s acquisition of Kansas City Southern. </a:t>
            </a:r>
          </a:p>
          <a:p>
            <a:pPr marL="263352" marR="4483" lvl="1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544513" y="222737"/>
            <a:ext cx="5039750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dirty="0"/>
              <a:t>RAIL</a:t>
            </a:r>
            <a:r>
              <a:rPr spc="-13" dirty="0"/>
              <a:t> </a:t>
            </a:r>
            <a:r>
              <a:rPr dirty="0"/>
              <a:t>&amp;</a:t>
            </a:r>
            <a:r>
              <a:rPr spc="-9" dirty="0"/>
              <a:t> INTERMODAL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EB86C3-AE0D-A274-9B4F-7D3A56605F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170745"/>
            <a:ext cx="1371600" cy="400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3" y="1042150"/>
            <a:ext cx="12185837" cy="5815849"/>
            <a:chOff x="6350" y="1181103"/>
            <a:chExt cx="13810615" cy="659129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4090" y="1181103"/>
              <a:ext cx="6592493" cy="58780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0" y="6772909"/>
              <a:ext cx="13810615" cy="999490"/>
            </a:xfrm>
            <a:custGeom>
              <a:avLst/>
              <a:gdLst/>
              <a:ahLst/>
              <a:cxnLst/>
              <a:rect l="l" t="t" r="r" b="b"/>
              <a:pathLst>
                <a:path w="13810615" h="999490">
                  <a:moveTo>
                    <a:pt x="13810234" y="0"/>
                  </a:moveTo>
                  <a:lnTo>
                    <a:pt x="0" y="0"/>
                  </a:lnTo>
                  <a:lnTo>
                    <a:pt x="0" y="9994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856" y="1323659"/>
            <a:ext cx="4798697" cy="324296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415199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After Historically High R</a:t>
            </a:r>
            <a:r>
              <a:rPr spc="-9" dirty="0">
                <a:latin typeface="Roboto"/>
                <a:cs typeface="Roboto"/>
              </a:rPr>
              <a:t>ates</a:t>
            </a:r>
            <a:r>
              <a:rPr lang="en-US" spc="-9" dirty="0">
                <a:latin typeface="Roboto"/>
                <a:cs typeface="Roboto"/>
              </a:rPr>
              <a:t>, Rates now at </a:t>
            </a:r>
            <a:r>
              <a:rPr spc="-22" dirty="0">
                <a:latin typeface="Roboto"/>
                <a:cs typeface="Roboto"/>
              </a:rPr>
              <a:t>pre-</a:t>
            </a:r>
            <a:r>
              <a:rPr spc="-9" dirty="0">
                <a:latin typeface="Roboto"/>
                <a:cs typeface="Roboto"/>
              </a:rPr>
              <a:t>pandemic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levels</a:t>
            </a:r>
            <a:r>
              <a:rPr lang="en-US" spc="-9" dirty="0">
                <a:latin typeface="Roboto"/>
                <a:cs typeface="Roboto"/>
              </a:rPr>
              <a:t>. </a:t>
            </a:r>
            <a:endParaRPr lang="en-US" spc="-53" dirty="0">
              <a:latin typeface="Roboto"/>
              <a:cs typeface="Roboto"/>
            </a:endParaRPr>
          </a:p>
          <a:p>
            <a:pPr marL="263352" marR="415199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spc="-18" dirty="0">
                <a:latin typeface="Roboto"/>
                <a:cs typeface="Roboto"/>
              </a:rPr>
              <a:t>Volumes</a:t>
            </a:r>
            <a:r>
              <a:rPr spc="-57" dirty="0">
                <a:latin typeface="Roboto"/>
                <a:cs typeface="Roboto"/>
              </a:rPr>
              <a:t> </a:t>
            </a:r>
            <a:r>
              <a:rPr lang="en-US" spc="-9" dirty="0">
                <a:latin typeface="Roboto"/>
                <a:cs typeface="Roboto"/>
              </a:rPr>
              <a:t>fell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at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most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ports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lang="en-US" spc="-49" dirty="0">
                <a:latin typeface="Roboto"/>
                <a:cs typeface="Roboto"/>
              </a:rPr>
              <a:t>– especially West Coast Ports </a:t>
            </a:r>
            <a:r>
              <a:rPr spc="-9" dirty="0">
                <a:latin typeface="Roboto"/>
                <a:cs typeface="Roboto"/>
              </a:rPr>
              <a:t>during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the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first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quarter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of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2023</a:t>
            </a:r>
            <a:r>
              <a:rPr lang="en-US" spc="-9" dirty="0">
                <a:latin typeface="Roboto"/>
                <a:cs typeface="Roboto"/>
              </a:rPr>
              <a:t>. </a:t>
            </a:r>
          </a:p>
          <a:p>
            <a:pPr marL="263352" marR="415199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Ongoing negotiations at West Coast ports for the contract with ILWU causing disruptions</a:t>
            </a:r>
          </a:p>
          <a:p>
            <a:pPr marL="263352" marR="415199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More capacity coming online in a market that is likely to remain soft through 2024</a:t>
            </a:r>
            <a:endParaRPr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 flipH="1">
            <a:off x="2393474" y="267264"/>
            <a:ext cx="8696283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pc="-9" dirty="0"/>
              <a:t>OCEAN</a:t>
            </a:r>
            <a:r>
              <a:rPr lang="en-US" spc="-9" dirty="0"/>
              <a:t> – It’s A Mess! End of Story</a:t>
            </a:r>
            <a:endParaRPr spc="-9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" y="1042158"/>
            <a:ext cx="12191440" cy="5815842"/>
            <a:chOff x="0" y="1181112"/>
            <a:chExt cx="13816965" cy="659128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81112"/>
              <a:ext cx="6642100" cy="58817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0" y="6772910"/>
              <a:ext cx="13810615" cy="999490"/>
            </a:xfrm>
            <a:custGeom>
              <a:avLst/>
              <a:gdLst/>
              <a:ahLst/>
              <a:cxnLst/>
              <a:rect l="l" t="t" r="r" b="b"/>
              <a:pathLst>
                <a:path w="13810615" h="999490">
                  <a:moveTo>
                    <a:pt x="13810234" y="0"/>
                  </a:moveTo>
                  <a:lnTo>
                    <a:pt x="0" y="0"/>
                  </a:lnTo>
                  <a:lnTo>
                    <a:pt x="0" y="9994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40930" y="1665513"/>
            <a:ext cx="4275680" cy="3194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4483" indent="-252146">
              <a:spcBef>
                <a:spcPts val="88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cs typeface="Roboto"/>
              </a:rPr>
              <a:t>A</a:t>
            </a:r>
            <a:r>
              <a:rPr sz="2400" dirty="0">
                <a:latin typeface="Roboto"/>
                <a:cs typeface="Roboto"/>
              </a:rPr>
              <a:t>ir</a:t>
            </a:r>
            <a:r>
              <a:rPr sz="2400" spc="-49" dirty="0">
                <a:latin typeface="Roboto"/>
                <a:cs typeface="Roboto"/>
              </a:rPr>
              <a:t> </a:t>
            </a:r>
            <a:r>
              <a:rPr sz="2400" spc="-9" dirty="0">
                <a:latin typeface="Roboto"/>
                <a:cs typeface="Roboto"/>
              </a:rPr>
              <a:t>cargo</a:t>
            </a:r>
            <a:r>
              <a:rPr sz="2400" spc="-49" dirty="0">
                <a:latin typeface="Roboto"/>
                <a:cs typeface="Roboto"/>
              </a:rPr>
              <a:t> </a:t>
            </a:r>
            <a:r>
              <a:rPr sz="2400" spc="-9" dirty="0">
                <a:latin typeface="Roboto"/>
                <a:cs typeface="Roboto"/>
              </a:rPr>
              <a:t>demand</a:t>
            </a:r>
            <a:r>
              <a:rPr sz="2400" spc="-44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has</a:t>
            </a:r>
            <a:r>
              <a:rPr sz="2400" spc="-49" dirty="0">
                <a:latin typeface="Roboto"/>
                <a:cs typeface="Roboto"/>
              </a:rPr>
              <a:t> </a:t>
            </a:r>
            <a:r>
              <a:rPr sz="2400" spc="-9" dirty="0">
                <a:latin typeface="Roboto"/>
                <a:cs typeface="Roboto"/>
              </a:rPr>
              <a:t>decreased</a:t>
            </a:r>
            <a:r>
              <a:rPr sz="2400" spc="-49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in</a:t>
            </a:r>
            <a:r>
              <a:rPr sz="2400" spc="-49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the</a:t>
            </a:r>
            <a:r>
              <a:rPr sz="2400" spc="-44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past</a:t>
            </a:r>
            <a:r>
              <a:rPr sz="2400" spc="-49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year</a:t>
            </a:r>
            <a:r>
              <a:rPr lang="en-US" sz="2400" dirty="0">
                <a:latin typeface="Roboto"/>
                <a:cs typeface="Roboto"/>
              </a:rPr>
              <a:t> while c</a:t>
            </a:r>
            <a:r>
              <a:rPr lang="en-US" sz="2400" spc="-18" dirty="0">
                <a:latin typeface="Roboto"/>
                <a:cs typeface="Roboto"/>
              </a:rPr>
              <a:t>apacity</a:t>
            </a:r>
            <a:r>
              <a:rPr lang="en-US" sz="2400" spc="-44" dirty="0">
                <a:latin typeface="Roboto"/>
                <a:cs typeface="Roboto"/>
              </a:rPr>
              <a:t> </a:t>
            </a:r>
            <a:r>
              <a:rPr lang="en-US" sz="2400" spc="-22" dirty="0">
                <a:latin typeface="Roboto"/>
                <a:cs typeface="Roboto"/>
              </a:rPr>
              <a:t>has </a:t>
            </a:r>
            <a:r>
              <a:rPr lang="en-US" sz="2400" spc="-9" dirty="0">
                <a:latin typeface="Roboto"/>
                <a:cs typeface="Roboto"/>
              </a:rPr>
              <a:t>expanded. </a:t>
            </a:r>
          </a:p>
          <a:p>
            <a:pPr marL="263352" marR="4483" indent="-252146">
              <a:spcBef>
                <a:spcPts val="88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spc="-9" dirty="0">
                <a:latin typeface="Roboto"/>
                <a:cs typeface="Roboto"/>
              </a:rPr>
              <a:t>FedEx reducing air network over the next several years in line with its cost cutting initiatives</a:t>
            </a:r>
            <a:endParaRPr sz="2400" dirty="0">
              <a:latin typeface="Roboto"/>
              <a:cs typeface="Roboto"/>
            </a:endParaRPr>
          </a:p>
          <a:p>
            <a:pPr>
              <a:spcAft>
                <a:spcPts val="1200"/>
              </a:spcAft>
            </a:pPr>
            <a:endParaRPr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 flipH="1">
            <a:off x="6340929" y="310069"/>
            <a:ext cx="1712828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pc="-22" dirty="0"/>
              <a:t>AIR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603" y="5976097"/>
            <a:ext cx="12185837" cy="881903"/>
          </a:xfrm>
          <a:custGeom>
            <a:avLst/>
            <a:gdLst/>
            <a:ahLst/>
            <a:cxnLst/>
            <a:rect l="l" t="t" r="r" b="b"/>
            <a:pathLst>
              <a:path w="13810615" h="999490">
                <a:moveTo>
                  <a:pt x="13810234" y="0"/>
                </a:moveTo>
                <a:lnTo>
                  <a:pt x="0" y="0"/>
                </a:lnTo>
                <a:lnTo>
                  <a:pt x="0" y="99949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7" name="object 7"/>
          <p:cNvSpPr txBox="1"/>
          <p:nvPr/>
        </p:nvSpPr>
        <p:spPr>
          <a:xfrm>
            <a:off x="582705" y="1225824"/>
            <a:ext cx="5876573" cy="450485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Accept that The Rules of the Game have changed</a:t>
            </a:r>
          </a:p>
          <a:p>
            <a:pPr marL="11206" marR="4483">
              <a:spcAft>
                <a:spcPts val="600"/>
              </a:spcAft>
            </a:pPr>
            <a:endParaRPr lang="en-US" dirty="0">
              <a:latin typeface="Roboto"/>
              <a:cs typeface="Roboto"/>
            </a:endParaRP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Smart Shippers are looking at these facts and analyzing the “How will this impact my supply chain questions? </a:t>
            </a: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Understand the correlation between transportation and SC issues and impact on your  Balance Sheet. </a:t>
            </a: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In a Sea of Volatility communicating upstream is important! </a:t>
            </a: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 marL="263352" marR="4483" indent="-25214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Remember the Golden Rule. Figure out who owns the gold – and speak their language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21167" y="274658"/>
            <a:ext cx="9152275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lang="en-US" spc="-22" dirty="0"/>
              <a:t>Making Sense of What This Means for the Shippers  </a:t>
            </a:r>
            <a:endParaRPr spc="-22" dirty="0"/>
          </a:p>
        </p:txBody>
      </p:sp>
      <p:pic>
        <p:nvPicPr>
          <p:cNvPr id="13" name="Picture 12" descr="A picture containing infrastructure, outdoor, junction, transport corridor&#10;&#10;Description automatically generated">
            <a:extLst>
              <a:ext uri="{FF2B5EF4-FFF2-40B4-BE49-F238E27FC236}">
                <a16:creationId xmlns:a16="http://schemas.microsoft.com/office/drawing/2014/main" id="{EBC631FD-0EDF-98B1-3FE9-8F8D7A6064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/>
          <a:stretch/>
        </p:blipFill>
        <p:spPr>
          <a:xfrm>
            <a:off x="7171765" y="1273629"/>
            <a:ext cx="5020235" cy="47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603" y="5976097"/>
            <a:ext cx="12185837" cy="881903"/>
          </a:xfrm>
          <a:custGeom>
            <a:avLst/>
            <a:gdLst/>
            <a:ahLst/>
            <a:cxnLst/>
            <a:rect l="l" t="t" r="r" b="b"/>
            <a:pathLst>
              <a:path w="13810615" h="999490">
                <a:moveTo>
                  <a:pt x="13810234" y="0"/>
                </a:moveTo>
                <a:lnTo>
                  <a:pt x="0" y="0"/>
                </a:lnTo>
                <a:lnTo>
                  <a:pt x="0" y="99949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 dirty="0"/>
          </a:p>
        </p:txBody>
      </p:sp>
      <p:sp>
        <p:nvSpPr>
          <p:cNvPr id="7" name="object 7"/>
          <p:cNvSpPr txBox="1"/>
          <p:nvPr/>
        </p:nvSpPr>
        <p:spPr>
          <a:xfrm>
            <a:off x="582706" y="1478219"/>
            <a:ext cx="5849471" cy="373233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4483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65" dirty="0">
                <a:latin typeface="Roboto"/>
                <a:cs typeface="Roboto"/>
              </a:rPr>
              <a:t>Use Carrier Yield Test to Understand a carrier’s Cost-to-Serve (CTS) before sourcing events.</a:t>
            </a:r>
            <a:br>
              <a:rPr lang="en-US" sz="1765" dirty="0">
                <a:latin typeface="Roboto"/>
                <a:cs typeface="Roboto"/>
              </a:rPr>
            </a:br>
            <a:endParaRPr lang="en-US" sz="1765" dirty="0">
              <a:latin typeface="Roboto"/>
              <a:cs typeface="Roboto"/>
            </a:endParaRPr>
          </a:p>
          <a:p>
            <a:pPr marL="263352" marR="4483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65" dirty="0">
                <a:latin typeface="Roboto"/>
                <a:cs typeface="Roboto"/>
              </a:rPr>
              <a:t>Use of rolling Geocentric “Micro Bids” to align TL / LTL freight with carrier networks</a:t>
            </a:r>
            <a:br>
              <a:rPr lang="en-US" sz="1765" dirty="0">
                <a:latin typeface="Roboto"/>
                <a:cs typeface="Roboto"/>
              </a:rPr>
            </a:br>
            <a:endParaRPr lang="en-US" sz="1765" dirty="0">
              <a:latin typeface="Roboto"/>
              <a:cs typeface="Roboto"/>
            </a:endParaRPr>
          </a:p>
          <a:p>
            <a:pPr marL="263352" marR="4483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65" dirty="0">
                <a:latin typeface="Roboto"/>
                <a:cs typeface="Roboto"/>
              </a:rPr>
              <a:t>Quantifying the potential financial impact of changes in supply chain processes affecting the procurement, operations and sales areas.</a:t>
            </a:r>
            <a:br>
              <a:rPr lang="en-US" sz="1765" dirty="0">
                <a:latin typeface="Roboto"/>
                <a:cs typeface="Roboto"/>
              </a:rPr>
            </a:br>
            <a:endParaRPr lang="en-US" sz="1765" dirty="0">
              <a:latin typeface="Roboto"/>
              <a:cs typeface="Roboto"/>
            </a:endParaRPr>
          </a:p>
          <a:p>
            <a:pPr marL="263352" marR="4483" indent="-252146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65" dirty="0">
                <a:latin typeface="Roboto"/>
                <a:cs typeface="Roboto"/>
              </a:rPr>
              <a:t>Conduct a Risk Assessment or Stress Test your  contingency plans.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68021" y="187570"/>
            <a:ext cx="9152275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lang="en-US" spc="-22" dirty="0"/>
              <a:t>STRATEGIES</a:t>
            </a:r>
            <a:r>
              <a:rPr lang="en-US" i="1" spc="-22" dirty="0"/>
              <a:t> </a:t>
            </a:r>
            <a:r>
              <a:rPr lang="en-US" spc="-22" dirty="0"/>
              <a:t>TO CONSIDER IN A SEA OF VOLATILITY</a:t>
            </a:r>
            <a:endParaRPr spc="-22" dirty="0"/>
          </a:p>
        </p:txBody>
      </p:sp>
      <p:pic>
        <p:nvPicPr>
          <p:cNvPr id="13" name="Picture 12" descr="A picture containing infrastructure, outdoor, junction, transport corridor&#10;&#10;Description automatically generated">
            <a:extLst>
              <a:ext uri="{FF2B5EF4-FFF2-40B4-BE49-F238E27FC236}">
                <a16:creationId xmlns:a16="http://schemas.microsoft.com/office/drawing/2014/main" id="{EBC631FD-0EDF-98B1-3FE9-8F8D7A606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/>
          <a:stretch/>
        </p:blipFill>
        <p:spPr>
          <a:xfrm>
            <a:off x="6803571" y="1000685"/>
            <a:ext cx="5388429" cy="49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07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70" r="20370"/>
          <a:stretch>
            <a:fillRect/>
          </a:stretch>
        </p:blipFill>
        <p:spPr>
          <a:xfrm>
            <a:off x="1" y="1"/>
            <a:ext cx="6095999" cy="685799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505974" y="768596"/>
            <a:ext cx="53171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Be intentional and strategic when sourcing for Transportation And The 3 C’s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EB276-ADFC-4464-9FB7-5098C34DC85A}"/>
              </a:ext>
            </a:extLst>
          </p:cNvPr>
          <p:cNvSpPr/>
          <p:nvPr/>
        </p:nvSpPr>
        <p:spPr>
          <a:xfrm>
            <a:off x="6417129" y="230006"/>
            <a:ext cx="54809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rgbClr val="515051"/>
                </a:solidFill>
                <a:latin typeface="+mj-lt"/>
              </a:rPr>
              <a:t>Sourcing During Periods of High Growth—or—High Volatility?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608135" y="4070748"/>
            <a:ext cx="5442351" cy="22159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sourcing transportation during these periods you must remember the prioritization of the 3 C’s: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Capacity</a:t>
            </a:r>
            <a:endParaRPr lang="en-US" sz="1800" dirty="0">
              <a:solidFill>
                <a:srgbClr val="1C222C">
                  <a:alpha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Consistency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Costs</a:t>
            </a:r>
            <a:endParaRPr lang="en-US" sz="1800" dirty="0">
              <a:solidFill>
                <a:srgbClr val="1C222C">
                  <a:alpha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D75EE-6B10-4052-E989-8FE376416E02}"/>
              </a:ext>
            </a:extLst>
          </p:cNvPr>
          <p:cNvSpPr txBox="1"/>
          <p:nvPr/>
        </p:nvSpPr>
        <p:spPr>
          <a:xfrm>
            <a:off x="6613574" y="1556131"/>
            <a:ext cx="5442351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growth brings poor visibility to an accurate demand forecast. This creates </a:t>
            </a:r>
            <a:r>
              <a:rPr lang="en-US" sz="18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Demand Variability.</a:t>
            </a:r>
          </a:p>
          <a:p>
            <a:pPr>
              <a:spcAft>
                <a:spcPts val="1200"/>
              </a:spcAft>
            </a:pPr>
            <a:endParaRPr lang="en-US" sz="1800" dirty="0">
              <a:solidFill>
                <a:srgbClr val="1C222C">
                  <a:alpha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Frequent Supply Chain disruptions bring volatility and uncertainty and chaos to inbound supply. We call this volatility </a:t>
            </a:r>
            <a:r>
              <a:rPr lang="en-US" sz="18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Supply Variability.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25E750-F518-4333-0AD7-84149E10BF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0987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3A7F20-45F1-2471-7BA8-95593EEE5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2"/>
            <a:ext cx="12192000" cy="6852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E1976-705E-9BF9-81F4-9DFEC8A49D2D}"/>
              </a:ext>
            </a:extLst>
          </p:cNvPr>
          <p:cNvSpPr txBox="1"/>
          <p:nvPr/>
        </p:nvSpPr>
        <p:spPr>
          <a:xfrm>
            <a:off x="6682156" y="4196862"/>
            <a:ext cx="5088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What This Means For Companies and Careers?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A204112-ECB0-9D32-E82B-5086B11703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581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1B378C80-A292-4F2E-8F9C-BCF457445859}"/>
              </a:ext>
            </a:extLst>
          </p:cNvPr>
          <p:cNvSpPr/>
          <p:nvPr/>
        </p:nvSpPr>
        <p:spPr>
          <a:xfrm>
            <a:off x="657304" y="750456"/>
            <a:ext cx="109146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Supply chain &amp; logistics have become</a:t>
            </a:r>
            <a:br>
              <a:rPr lang="en-US" sz="3200" dirty="0">
                <a:solidFill>
                  <a:schemeClr val="accent1"/>
                </a:solidFill>
                <a:latin typeface="+mj-lt"/>
              </a:rPr>
            </a:br>
            <a:r>
              <a:rPr lang="en-US" sz="3200" dirty="0">
                <a:solidFill>
                  <a:schemeClr val="accent1"/>
                </a:solidFill>
                <a:latin typeface="+mj-lt"/>
              </a:rPr>
              <a:t>headlines rather than just line items in a P&amp;L.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Picture Placeholder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A93AFDCF-C151-47FD-B859-83C854A71E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A8BEBD-FCAA-4C71-8228-257D7971BE09}"/>
              </a:ext>
            </a:extLst>
          </p:cNvPr>
          <p:cNvGrpSpPr/>
          <p:nvPr/>
        </p:nvGrpSpPr>
        <p:grpSpPr>
          <a:xfrm>
            <a:off x="11560184" y="6360738"/>
            <a:ext cx="631816" cy="283014"/>
            <a:chOff x="11560184" y="6347226"/>
            <a:chExt cx="631816" cy="28301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09D0BC-34A8-4EB9-826A-C64D61DD9239}"/>
                </a:ext>
              </a:extLst>
            </p:cNvPr>
            <p:cNvSpPr/>
            <p:nvPr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6F2769-9345-408A-8172-73C964071901}"/>
                </a:ext>
              </a:extLst>
            </p:cNvPr>
            <p:cNvSpPr txBox="1"/>
            <p:nvPr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17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B19A14-21C2-4976-B01D-0507FA4531AA}"/>
                </a:ext>
              </a:extLst>
            </p:cNvPr>
            <p:cNvSpPr/>
            <p:nvPr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0603EA2-6614-4507-913A-F96FDB644B98}"/>
              </a:ext>
            </a:extLst>
          </p:cNvPr>
          <p:cNvSpPr txBox="1"/>
          <p:nvPr/>
        </p:nvSpPr>
        <p:spPr>
          <a:xfrm>
            <a:off x="134403" y="2262917"/>
            <a:ext cx="11923859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Freight Market Update – Second Quarter 2023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https://info.tranzact.com/q2-2023-freight-market-update</a:t>
            </a:r>
            <a:endParaRPr lang="en-US" sz="12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Gary Shilling Economic Update Interview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https://info.tranzact.com/interview-with-gary-shilling-economic-review-and-forecast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7C6D22-7040-23F7-7700-93CDDDC5C8EF}"/>
              </a:ext>
            </a:extLst>
          </p:cNvPr>
          <p:cNvSpPr txBox="1"/>
          <p:nvPr/>
        </p:nvSpPr>
        <p:spPr>
          <a:xfrm>
            <a:off x="5914306" y="2294520"/>
            <a:ext cx="63513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the Board Wants to Know About Your Supply Chain Webinar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https://info.tranzact.com/webinar-recording-03-09-23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7E47E5-AFC5-1CBD-985B-2AF309D86ECB}"/>
              </a:ext>
            </a:extLst>
          </p:cNvPr>
          <p:cNvSpPr txBox="1"/>
          <p:nvPr/>
        </p:nvSpPr>
        <p:spPr>
          <a:xfrm>
            <a:off x="5930962" y="2935204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TranzAct Resource Center</a:t>
            </a:r>
            <a:endParaRPr lang="en-US" sz="16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u="sng" dirty="0">
                <a:solidFill>
                  <a:schemeClr val="accen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https://www.tranzact.com/resources</a:t>
            </a:r>
            <a:endParaRPr lang="en-US" sz="1200" dirty="0">
              <a:solidFill>
                <a:schemeClr val="accent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04177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28" r="25028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481913" y="723012"/>
            <a:ext cx="4614088" cy="90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E5B521"/>
                </a:solidFill>
                <a:latin typeface="+mj-lt"/>
              </a:rPr>
              <a:t>Companies don’t compete. Supply chains compete.</a:t>
            </a:r>
            <a:endParaRPr lang="en-US" sz="2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EB276-ADFC-4464-9FB7-5098C34DC85A}"/>
              </a:ext>
            </a:extLst>
          </p:cNvPr>
          <p:cNvSpPr/>
          <p:nvPr/>
        </p:nvSpPr>
        <p:spPr>
          <a:xfrm>
            <a:off x="6708747" y="921250"/>
            <a:ext cx="4943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515051"/>
                </a:solidFill>
                <a:latin typeface="+mj-lt"/>
              </a:rPr>
              <a:t>In 2022, a study by Alix Partners reported that 72% of CEOs were worried they would lose their job.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729045" y="2459760"/>
            <a:ext cx="5076023" cy="35843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“The C-Suite is a bundle of nerves this winter. A recent survey by Alix Partners showed that 72% of chief executive officers are worried about losing their jobs because of business disruptions, tracking closely with the 94% of bosses who say their corporate models need to be overhauled within three years.”</a:t>
            </a:r>
          </a:p>
          <a:p>
            <a:pPr>
              <a:spcAft>
                <a:spcPts val="1200"/>
              </a:spcAft>
            </a:pPr>
            <a:b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800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“Falling right behind the number one concern of permanent labor shortages, and before the continuation of supply chain disruptions (69%) was worry about CEOs losing their jobs.”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1630769" y="5694483"/>
            <a:ext cx="40932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+mj-lt"/>
              </a:rPr>
              <a:t>Is your supply chain an asset or a liability?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A22A111-0FC2-2FBF-A3B8-932AA1B2E8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0686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FE263BA1-F698-06AD-DEF4-BADA7039B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816350"/>
            <a:ext cx="2133600" cy="1035050"/>
          </a:xfrm>
          <a:prstGeom prst="rect">
            <a:avLst/>
          </a:prstGeom>
          <a:solidFill>
            <a:srgbClr val="A2C1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PLC   Management-SKU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Rationalization</a:t>
            </a: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61813BF2-6A54-AE9C-20EE-9641C45FB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616200"/>
            <a:ext cx="1981200" cy="12001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Customer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Relationship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Management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71EBF3CF-B2E5-FD73-C8F3-647F536DA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968750"/>
            <a:ext cx="1981200" cy="882650"/>
          </a:xfrm>
          <a:prstGeom prst="rect">
            <a:avLst/>
          </a:prstGeom>
          <a:solidFill>
            <a:srgbClr val="B3B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Procurement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677A45D4-8A53-66BA-985F-F0FC22F6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616200"/>
            <a:ext cx="1981200" cy="135255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Logistics Fulfillment Management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32774" name="Text Box 6">
            <a:extLst>
              <a:ext uri="{FF2B5EF4-FFF2-40B4-BE49-F238E27FC236}">
                <a16:creationId xmlns:a16="http://schemas.microsoft.com/office/drawing/2014/main" id="{B25AF187-44F4-AF80-3F75-8FC512FA4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792164"/>
            <a:ext cx="3048000" cy="4270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200" b="1" dirty="0">
                <a:solidFill>
                  <a:srgbClr val="114FF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Process Relationships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B7858E9C-301A-4451-B85E-B4DA43A2B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30600"/>
            <a:ext cx="1981200" cy="7112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Manufacturing/Supply</a:t>
            </a:r>
          </a:p>
        </p:txBody>
      </p:sp>
      <p:sp>
        <p:nvSpPr>
          <p:cNvPr id="32776" name="Text Box 8">
            <a:extLst>
              <a:ext uri="{FF2B5EF4-FFF2-40B4-BE49-F238E27FC236}">
                <a16:creationId xmlns:a16="http://schemas.microsoft.com/office/drawing/2014/main" id="{8D43A00D-AE50-2EA1-ACA9-5D772210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1193800"/>
            <a:ext cx="2074863" cy="1600438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993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Customer satisfaction surveys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Lead times, promise dates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Product quality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32777" name="Text Box 9">
            <a:extLst>
              <a:ext uri="{FF2B5EF4-FFF2-40B4-BE49-F238E27FC236}">
                <a16:creationId xmlns:a16="http://schemas.microsoft.com/office/drawing/2014/main" id="{ACCF65C4-49B7-3FAB-6462-8537A038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965201"/>
            <a:ext cx="2743200" cy="1384995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99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Forecasting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PSA creation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Customer satisfaction surveys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Complaint resolution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Order management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Account management</a:t>
            </a:r>
          </a:p>
        </p:txBody>
      </p:sp>
      <p:sp>
        <p:nvSpPr>
          <p:cNvPr id="32778" name="Text Box 10">
            <a:extLst>
              <a:ext uri="{FF2B5EF4-FFF2-40B4-BE49-F238E27FC236}">
                <a16:creationId xmlns:a16="http://schemas.microsoft.com/office/drawing/2014/main" id="{A8890A16-F53B-EF0B-1597-7F7A6C2EE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2828925"/>
            <a:ext cx="2074863" cy="1815882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Lead user input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Customer inspired innovation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Commercialization plans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New product introduction plans &amp; execution</a:t>
            </a:r>
          </a:p>
        </p:txBody>
      </p:sp>
      <p:sp>
        <p:nvSpPr>
          <p:cNvPr id="32779" name="Text Box 11">
            <a:extLst>
              <a:ext uri="{FF2B5EF4-FFF2-40B4-BE49-F238E27FC236}">
                <a16:creationId xmlns:a16="http://schemas.microsoft.com/office/drawing/2014/main" id="{461CE724-FDAC-073C-00BC-DD8ABAE03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775201"/>
            <a:ext cx="2074863" cy="203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rgbClr val="FF9933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Data package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Mfg capability development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Manufacturing specifications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In process and final products testing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32780" name="Text Box 12">
            <a:extLst>
              <a:ext uri="{FF2B5EF4-FFF2-40B4-BE49-F238E27FC236}">
                <a16:creationId xmlns:a16="http://schemas.microsoft.com/office/drawing/2014/main" id="{C4372ADB-F8DC-16D4-10F1-8D02E6124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080001"/>
            <a:ext cx="2895600" cy="138499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rgbClr val="B3B9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Raw material specs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New supplier selection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New product demand forecast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Lead times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Chemical/Haz Mat tracking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Goods/services categorization</a:t>
            </a:r>
          </a:p>
        </p:txBody>
      </p:sp>
      <p:sp>
        <p:nvSpPr>
          <p:cNvPr id="32781" name="Text Box 13">
            <a:extLst>
              <a:ext uri="{FF2B5EF4-FFF2-40B4-BE49-F238E27FC236}">
                <a16:creationId xmlns:a16="http://schemas.microsoft.com/office/drawing/2014/main" id="{3BA7A1B1-59E0-D682-568E-4511D6C0C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86325"/>
            <a:ext cx="2514600" cy="181588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B3B9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G&amp;S contract management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Supplier management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Product specs &amp; quality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Material forecasts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Receiving, replenishment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Chemical tracking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32782" name="Text Box 14">
            <a:extLst>
              <a:ext uri="{FF2B5EF4-FFF2-40B4-BE49-F238E27FC236}">
                <a16:creationId xmlns:a16="http://schemas.microsoft.com/office/drawing/2014/main" id="{1551AFA7-5DEF-EA9B-5569-27A05EBC4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117850"/>
            <a:ext cx="2438400" cy="1600438"/>
          </a:xfrm>
          <a:prstGeom prst="rect">
            <a:avLst/>
          </a:prstGeom>
          <a:gradFill rotWithShape="0">
            <a:gsLst>
              <a:gs pos="0">
                <a:srgbClr val="B3B900"/>
              </a:gs>
              <a:gs pos="100000">
                <a:srgbClr val="FF99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Contract manufacturing products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Receiving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Transportation and network management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Import/export management</a:t>
            </a:r>
          </a:p>
        </p:txBody>
      </p:sp>
      <p:sp>
        <p:nvSpPr>
          <p:cNvPr id="32783" name="Text Box 15">
            <a:extLst>
              <a:ext uri="{FF2B5EF4-FFF2-40B4-BE49-F238E27FC236}">
                <a16:creationId xmlns:a16="http://schemas.microsoft.com/office/drawing/2014/main" id="{8196957A-E8A7-EE80-8D17-77276EEB4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114" y="965201"/>
            <a:ext cx="2376487" cy="2031325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FF99FF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Stockability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Order management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Inventory, transportation and network management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Lead time determination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Arial" panose="020B0604020202020204" pitchFamily="34" charset="0"/>
              </a:rPr>
              <a:t>Receiving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32784" name="Line 16">
            <a:extLst>
              <a:ext uri="{FF2B5EF4-FFF2-40B4-BE49-F238E27FC236}">
                <a16:creationId xmlns:a16="http://schemas.microsoft.com/office/drawing/2014/main" id="{FBD64632-55CE-50DD-A598-191F7DD55E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81800" y="4241800"/>
            <a:ext cx="11430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5" name="Text Box 17">
            <a:extLst>
              <a:ext uri="{FF2B5EF4-FFF2-40B4-BE49-F238E27FC236}">
                <a16:creationId xmlns:a16="http://schemas.microsoft.com/office/drawing/2014/main" id="{7A74C9C9-1BD0-83E1-9E8D-57C4501F5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3662364"/>
            <a:ext cx="423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32786" name="Line 18">
            <a:extLst>
              <a:ext uri="{FF2B5EF4-FFF2-40B4-BE49-F238E27FC236}">
                <a16:creationId xmlns:a16="http://schemas.microsoft.com/office/drawing/2014/main" id="{6C19B1B9-9FA1-45BB-4E4F-FCE24F1EBD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2565400"/>
            <a:ext cx="13716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7" name="Line 19">
            <a:extLst>
              <a:ext uri="{FF2B5EF4-FFF2-40B4-BE49-F238E27FC236}">
                <a16:creationId xmlns:a16="http://schemas.microsoft.com/office/drawing/2014/main" id="{126D8658-E9EC-09A9-AB48-8DF971359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565400"/>
            <a:ext cx="11430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8" name="Line 20">
            <a:extLst>
              <a:ext uri="{FF2B5EF4-FFF2-40B4-BE49-F238E27FC236}">
                <a16:creationId xmlns:a16="http://schemas.microsoft.com/office/drawing/2014/main" id="{F07DF416-531A-BD61-4963-ADF3A69020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4241800"/>
            <a:ext cx="10668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89" name="Text Box 21">
            <a:extLst>
              <a:ext uri="{FF2B5EF4-FFF2-40B4-BE49-F238E27FC236}">
                <a16:creationId xmlns:a16="http://schemas.microsoft.com/office/drawing/2014/main" id="{0AF003A8-4A7C-6905-027B-6DBF5186161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41182" y="2182019"/>
            <a:ext cx="422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32790" name="Text Box 22">
            <a:extLst>
              <a:ext uri="{FF2B5EF4-FFF2-40B4-BE49-F238E27FC236}">
                <a16:creationId xmlns:a16="http://schemas.microsoft.com/office/drawing/2014/main" id="{2912EDE9-6AEC-2510-3FCA-4B8A1D9ADAF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671345" y="4696620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32791" name="Text Box 23">
            <a:extLst>
              <a:ext uri="{FF2B5EF4-FFF2-40B4-BE49-F238E27FC236}">
                <a16:creationId xmlns:a16="http://schemas.microsoft.com/office/drawing/2014/main" id="{60D68156-4459-B4C4-0A03-39F9CDCD39C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539499" y="3553333"/>
            <a:ext cx="4251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Arial" panose="020B0604020202020204" pitchFamily="34" charset="0"/>
              </a:rPr>
              <a:t>&lt;</a:t>
            </a:r>
          </a:p>
        </p:txBody>
      </p:sp>
      <p:sp>
        <p:nvSpPr>
          <p:cNvPr id="32794" name="Rectangle 26">
            <a:extLst>
              <a:ext uri="{FF2B5EF4-FFF2-40B4-BE49-F238E27FC236}">
                <a16:creationId xmlns:a16="http://schemas.microsoft.com/office/drawing/2014/main" id="{6743C701-16DE-2109-23BA-3D7E9B00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64008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1"/>
                </a:solidFill>
                <a:latin typeface="Lora bold" panose="02000803000000020004" pitchFamily="2" charset="0"/>
              </a:rPr>
              <a:t>Supply Chain Management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4F8E88D-37C1-47BC-B410-BDE5C1450578}"/>
              </a:ext>
            </a:extLst>
          </p:cNvPr>
          <p:cNvGrpSpPr/>
          <p:nvPr/>
        </p:nvGrpSpPr>
        <p:grpSpPr>
          <a:xfrm>
            <a:off x="975432" y="618644"/>
            <a:ext cx="10241136" cy="1384997"/>
            <a:chOff x="975432" y="882609"/>
            <a:chExt cx="10241136" cy="15047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8A87F4-5D7D-444F-B12B-891EBF9E7460}"/>
                </a:ext>
              </a:extLst>
            </p:cNvPr>
            <p:cNvSpPr txBox="1"/>
            <p:nvPr/>
          </p:nvSpPr>
          <p:spPr>
            <a:xfrm>
              <a:off x="975432" y="1076870"/>
              <a:ext cx="2399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d-ID" sz="1200" spc="300" dirty="0">
                <a:solidFill>
                  <a:schemeClr val="tx1">
                    <a:lumMod val="50000"/>
                    <a:lumOff val="5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E50E0E-6CFE-433C-858B-D1B6888C2274}"/>
                </a:ext>
              </a:extLst>
            </p:cNvPr>
            <p:cNvSpPr/>
            <p:nvPr/>
          </p:nvSpPr>
          <p:spPr>
            <a:xfrm>
              <a:off x="975434" y="882609"/>
              <a:ext cx="10241134" cy="1504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  <a:latin typeface="+mj-lt"/>
                </a:rPr>
                <a:t>Agenda: </a:t>
              </a:r>
            </a:p>
            <a:p>
              <a:pPr algn="ctr"/>
              <a:r>
                <a:rPr lang="en-US" sz="2800" dirty="0">
                  <a:solidFill>
                    <a:schemeClr val="accent4"/>
                  </a:solidFill>
                  <a:latin typeface="+mj-lt"/>
                </a:rPr>
                <a:t>The Current New Supply Chain Landscape –</a:t>
              </a:r>
              <a:br>
                <a:rPr lang="en-US" sz="2800" dirty="0">
                  <a:solidFill>
                    <a:schemeClr val="accent4"/>
                  </a:solidFill>
                  <a:latin typeface="+mj-lt"/>
                </a:rPr>
              </a:br>
              <a:r>
                <a:rPr lang="en-US" sz="2800" dirty="0">
                  <a:solidFill>
                    <a:schemeClr val="accent4"/>
                  </a:solidFill>
                  <a:latin typeface="+mj-lt"/>
                </a:rPr>
                <a:t>Trends and Predictions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F29F4A-806B-484E-859C-9CA50A78C128}"/>
              </a:ext>
            </a:extLst>
          </p:cNvPr>
          <p:cNvGrpSpPr/>
          <p:nvPr/>
        </p:nvGrpSpPr>
        <p:grpSpPr>
          <a:xfrm>
            <a:off x="1015408" y="2726297"/>
            <a:ext cx="4441552" cy="369332"/>
            <a:chOff x="1989980" y="3088648"/>
            <a:chExt cx="3488243" cy="40626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13568C-7873-4CED-94D9-1EC7128EFB0F}"/>
                </a:ext>
              </a:extLst>
            </p:cNvPr>
            <p:cNvSpPr txBox="1"/>
            <p:nvPr/>
          </p:nvSpPr>
          <p:spPr>
            <a:xfrm>
              <a:off x="2191271" y="3088648"/>
              <a:ext cx="3286952" cy="4062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GB" sz="1800" b="1" dirty="0">
                  <a:solidFill>
                    <a:schemeClr val="accent1"/>
                  </a:solidFill>
                  <a:cs typeface="Segoe UI Semibold" panose="020B0702040204020203" pitchFamily="34" charset="0"/>
                </a:rPr>
                <a:t>Lessons Learned – Post Covid  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2AAB64-D1A8-4B0C-B3DB-41CCAA9F4DD7}"/>
                </a:ext>
              </a:extLst>
            </p:cNvPr>
            <p:cNvSpPr txBox="1"/>
            <p:nvPr/>
          </p:nvSpPr>
          <p:spPr>
            <a:xfrm>
              <a:off x="1989980" y="3116575"/>
              <a:ext cx="522511" cy="3047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01</a:t>
              </a:r>
              <a:endParaRPr lang="id-ID" sz="12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3DEF93-9AF8-4D02-9FDE-AA87787FC236}"/>
              </a:ext>
            </a:extLst>
          </p:cNvPr>
          <p:cNvGrpSpPr/>
          <p:nvPr/>
        </p:nvGrpSpPr>
        <p:grpSpPr>
          <a:xfrm>
            <a:off x="1097286" y="3579487"/>
            <a:ext cx="3882850" cy="428082"/>
            <a:chOff x="2010028" y="3822132"/>
            <a:chExt cx="3882850" cy="42808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8029F5-D4A8-4779-9905-B665E022A3FD}"/>
                </a:ext>
              </a:extLst>
            </p:cNvPr>
            <p:cNvSpPr txBox="1"/>
            <p:nvPr/>
          </p:nvSpPr>
          <p:spPr>
            <a:xfrm>
              <a:off x="2239441" y="3880882"/>
              <a:ext cx="32695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6B1541E-6A92-4D01-909A-0B34AA23D39A}"/>
                </a:ext>
              </a:extLst>
            </p:cNvPr>
            <p:cNvSpPr txBox="1"/>
            <p:nvPr/>
          </p:nvSpPr>
          <p:spPr>
            <a:xfrm>
              <a:off x="2010028" y="3822132"/>
              <a:ext cx="38828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chemeClr val="accent1"/>
                  </a:solidFill>
                </a:rPr>
                <a:t>   Where Are We At Today </a:t>
              </a:r>
              <a:endParaRPr lang="id-ID" sz="1800" b="1" dirty="0">
                <a:solidFill>
                  <a:schemeClr val="accent1"/>
                </a:solidFill>
                <a:latin typeface="Lora" panose="02000503000000020004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AD9C72-46A6-4A67-AFED-AB0841C8E1F7}"/>
              </a:ext>
            </a:extLst>
          </p:cNvPr>
          <p:cNvGrpSpPr/>
          <p:nvPr/>
        </p:nvGrpSpPr>
        <p:grpSpPr>
          <a:xfrm>
            <a:off x="1015409" y="4435473"/>
            <a:ext cx="3780327" cy="646331"/>
            <a:chOff x="1989980" y="4725479"/>
            <a:chExt cx="3702176" cy="52709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AE5ABE-36A3-4415-AC49-E4885A33DF41}"/>
                </a:ext>
              </a:extLst>
            </p:cNvPr>
            <p:cNvSpPr txBox="1"/>
            <p:nvPr/>
          </p:nvSpPr>
          <p:spPr>
            <a:xfrm>
              <a:off x="2239440" y="4725479"/>
              <a:ext cx="3452716" cy="5270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chemeClr val="accent1"/>
                  </a:solidFill>
                </a:rPr>
                <a:t>Making Sense of What This Means For </a:t>
              </a:r>
              <a:r>
                <a:rPr lang="en-US" sz="1800" b="1" dirty="0" err="1">
                  <a:solidFill>
                    <a:schemeClr val="accent1"/>
                  </a:solidFill>
                </a:rPr>
                <a:t>Shipers</a:t>
              </a:r>
              <a:r>
                <a:rPr lang="en-US" sz="1800" b="1" dirty="0">
                  <a:solidFill>
                    <a:schemeClr val="accent1"/>
                  </a:solidFill>
                </a:rPr>
                <a:t> </a:t>
              </a:r>
              <a:endParaRPr lang="id-ID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6AE786-A54D-4333-90A9-0BE0F3E85F8B}"/>
                </a:ext>
              </a:extLst>
            </p:cNvPr>
            <p:cNvSpPr txBox="1"/>
            <p:nvPr/>
          </p:nvSpPr>
          <p:spPr>
            <a:xfrm>
              <a:off x="1989980" y="4739551"/>
              <a:ext cx="522511" cy="2258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03</a:t>
              </a:r>
              <a:endParaRPr lang="id-ID" sz="12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6D1583-C094-4010-97F0-670442446127}"/>
              </a:ext>
            </a:extLst>
          </p:cNvPr>
          <p:cNvGrpSpPr/>
          <p:nvPr/>
        </p:nvGrpSpPr>
        <p:grpSpPr>
          <a:xfrm>
            <a:off x="6161567" y="2726299"/>
            <a:ext cx="4306736" cy="923330"/>
            <a:chOff x="1989981" y="4713298"/>
            <a:chExt cx="4306736" cy="9233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DB7365-0EDC-4C4D-8FFC-A490FD2F7E14}"/>
                </a:ext>
              </a:extLst>
            </p:cNvPr>
            <p:cNvSpPr txBox="1"/>
            <p:nvPr/>
          </p:nvSpPr>
          <p:spPr>
            <a:xfrm>
              <a:off x="2239440" y="4713298"/>
              <a:ext cx="405727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GB" sz="1800" b="1" dirty="0">
                  <a:solidFill>
                    <a:schemeClr val="accent1"/>
                  </a:solidFill>
                  <a:cs typeface="Segoe UI Semibold" panose="020B0702040204020203" pitchFamily="34" charset="0"/>
                </a:rPr>
                <a:t>Making Sense of What This Means For Companies and Careers</a:t>
              </a:r>
            </a:p>
            <a:p>
              <a:endParaRPr lang="id-ID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12F613-3F7F-4032-BAA5-EEB73F414FCB}"/>
                </a:ext>
              </a:extLst>
            </p:cNvPr>
            <p:cNvSpPr txBox="1"/>
            <p:nvPr/>
          </p:nvSpPr>
          <p:spPr>
            <a:xfrm>
              <a:off x="1989981" y="4739551"/>
              <a:ext cx="35993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04</a:t>
              </a:r>
              <a:endParaRPr lang="id-ID" sz="12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7B7545-ECC1-4E5E-8309-D44654E211FE}"/>
              </a:ext>
            </a:extLst>
          </p:cNvPr>
          <p:cNvGrpSpPr/>
          <p:nvPr/>
        </p:nvGrpSpPr>
        <p:grpSpPr>
          <a:xfrm>
            <a:off x="6182266" y="3579487"/>
            <a:ext cx="5017574" cy="646331"/>
            <a:chOff x="1989980" y="3084746"/>
            <a:chExt cx="5017574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E9DFCE-52A5-4E9B-B7BF-2A34CF708D36}"/>
                </a:ext>
              </a:extLst>
            </p:cNvPr>
            <p:cNvSpPr txBox="1"/>
            <p:nvPr/>
          </p:nvSpPr>
          <p:spPr>
            <a:xfrm>
              <a:off x="2239440" y="3084746"/>
              <a:ext cx="47681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chemeClr val="accent1"/>
                  </a:solidFill>
                </a:rPr>
                <a:t>A Supply Chain Quiz</a:t>
              </a:r>
              <a:endParaRPr lang="id-ID" sz="1800" b="1" dirty="0">
                <a:solidFill>
                  <a:schemeClr val="accent1"/>
                </a:solidFill>
              </a:endParaRPr>
            </a:p>
            <a:p>
              <a:endParaRPr lang="en-GB" sz="1800" b="1" dirty="0">
                <a:solidFill>
                  <a:schemeClr val="accent1"/>
                </a:solidFill>
                <a:cs typeface="Segoe UI Semibold" panose="020B0702040204020203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67E346-B424-41B3-891C-10F48D7CFE4D}"/>
                </a:ext>
              </a:extLst>
            </p:cNvPr>
            <p:cNvSpPr txBox="1"/>
            <p:nvPr/>
          </p:nvSpPr>
          <p:spPr>
            <a:xfrm>
              <a:off x="1989980" y="3116575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05</a:t>
              </a:r>
              <a:endParaRPr lang="id-ID" sz="12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7D46DDE-4CB0-4832-A06A-958639018129}"/>
              </a:ext>
            </a:extLst>
          </p:cNvPr>
          <p:cNvGrpSpPr/>
          <p:nvPr/>
        </p:nvGrpSpPr>
        <p:grpSpPr>
          <a:xfrm>
            <a:off x="6161770" y="4435468"/>
            <a:ext cx="4955990" cy="1200329"/>
            <a:chOff x="1989980" y="3896234"/>
            <a:chExt cx="3422649" cy="120032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791F2F1-84BB-432B-B99F-14D7CB2B0776}"/>
                </a:ext>
              </a:extLst>
            </p:cNvPr>
            <p:cNvSpPr txBox="1"/>
            <p:nvPr/>
          </p:nvSpPr>
          <p:spPr>
            <a:xfrm>
              <a:off x="2181677" y="3896234"/>
              <a:ext cx="32309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chemeClr val="accent1"/>
                  </a:solidFill>
                </a:rPr>
                <a:t>Solutions: Savings Impact and Benefits of an Outcome-Based Mindset</a:t>
              </a:r>
              <a:endParaRPr lang="id-ID" sz="1800" b="1" dirty="0">
                <a:solidFill>
                  <a:schemeClr val="accent1"/>
                </a:solidFill>
              </a:endParaRPr>
            </a:p>
            <a:p>
              <a:endParaRPr lang="id-ID" sz="1800" b="1" dirty="0">
                <a:solidFill>
                  <a:schemeClr val="accent1"/>
                </a:solidFill>
              </a:endParaRPr>
            </a:p>
            <a:p>
              <a:endParaRPr lang="id-ID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461CB3-A8D2-4347-8AF4-8996A41B0F58}"/>
                </a:ext>
              </a:extLst>
            </p:cNvPr>
            <p:cNvSpPr txBox="1"/>
            <p:nvPr/>
          </p:nvSpPr>
          <p:spPr>
            <a:xfrm>
              <a:off x="1989980" y="3928063"/>
              <a:ext cx="522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200" dirty="0">
                  <a:solidFill>
                    <a:schemeClr val="accent1"/>
                  </a:solidFill>
                  <a:latin typeface="+mn-lt"/>
                </a:rPr>
                <a:t>06</a:t>
              </a:r>
              <a:endParaRPr lang="id-ID" sz="1200" dirty="0">
                <a:solidFill>
                  <a:schemeClr val="accent1"/>
                </a:solidFill>
                <a:latin typeface="+mn-lt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D67E346-B424-41B3-891C-10F48D7CFE4D}"/>
              </a:ext>
            </a:extLst>
          </p:cNvPr>
          <p:cNvSpPr txBox="1"/>
          <p:nvPr/>
        </p:nvSpPr>
        <p:spPr>
          <a:xfrm>
            <a:off x="1008879" y="3602342"/>
            <a:ext cx="52251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r>
              <a:rPr lang="en-US" sz="1200" dirty="0">
                <a:solidFill>
                  <a:schemeClr val="accent1"/>
                </a:solidFill>
                <a:latin typeface="+mn-lt"/>
              </a:rPr>
              <a:t>02</a:t>
            </a:r>
            <a:endParaRPr lang="id-ID" sz="12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188512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2" b="4022"/>
          <a:stretch>
            <a:fillRect/>
          </a:stretch>
        </p:blipFill>
        <p:spPr>
          <a:xfrm>
            <a:off x="0" y="-2003"/>
            <a:ext cx="12192000" cy="6858000"/>
          </a:xfrm>
        </p:spPr>
      </p:pic>
      <p:sp>
        <p:nvSpPr>
          <p:cNvPr id="52" name="Rectangle 51"/>
          <p:cNvSpPr/>
          <p:nvPr/>
        </p:nvSpPr>
        <p:spPr>
          <a:xfrm>
            <a:off x="11560175" y="6346825"/>
            <a:ext cx="550863" cy="2841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3" name="TextBox 52"/>
          <p:cNvSpPr txBox="1"/>
          <p:nvPr/>
        </p:nvSpPr>
        <p:spPr>
          <a:xfrm rot="10800000" flipV="1">
            <a:off x="11588750" y="6346825"/>
            <a:ext cx="4699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A55B8C7-FC94-4231-815F-9D5621810138}" type="slidenum">
              <a:rPr lang="id-ID" sz="1200" b="1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id-ID" sz="4800" b="1" dirty="0">
              <a:solidFill>
                <a:schemeClr val="bg1"/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2087225" y="6346825"/>
            <a:ext cx="104775" cy="2841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5" name="Rectangle 4"/>
          <p:cNvSpPr/>
          <p:nvPr/>
        </p:nvSpPr>
        <p:spPr>
          <a:xfrm>
            <a:off x="265121" y="3898836"/>
            <a:ext cx="4173971" cy="3170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j-lt"/>
                <a:cs typeface="+mn-cs"/>
              </a:rPr>
              <a:t>How did Supply Chains get broken so quickly?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latin typeface="+mj-lt"/>
                <a:cs typeface="+mn-cs"/>
              </a:rPr>
              <a:t>Covid exposed the impact of average-to-mediocre Supply Chains 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+mj-lt"/>
                <a:cs typeface="+mn-cs"/>
              </a:rPr>
              <a:t>When </a:t>
            </a:r>
            <a:r>
              <a:rPr lang="en-US" sz="1800" b="1" dirty="0">
                <a:latin typeface="+mj-lt"/>
              </a:rPr>
              <a:t>cha</a:t>
            </a:r>
            <a:r>
              <a:rPr lang="en-US" sz="1800" b="1" dirty="0">
                <a:latin typeface="+mj-lt"/>
                <a:cs typeface="+mn-cs"/>
              </a:rPr>
              <a:t>os </a:t>
            </a:r>
            <a:r>
              <a:rPr lang="en-US" sz="1800" b="1" dirty="0">
                <a:latin typeface="+mj-lt"/>
              </a:rPr>
              <a:t>c</a:t>
            </a:r>
            <a:r>
              <a:rPr lang="en-US" sz="1800" b="1" dirty="0">
                <a:latin typeface="+mj-lt"/>
                <a:cs typeface="+mn-cs"/>
              </a:rPr>
              <a:t>ollides </a:t>
            </a:r>
            <a:r>
              <a:rPr lang="en-US" sz="1800" b="1" dirty="0">
                <a:latin typeface="+mj-lt"/>
              </a:rPr>
              <a:t>w</a:t>
            </a:r>
            <a:r>
              <a:rPr lang="en-US" sz="1800" b="1" dirty="0">
                <a:latin typeface="+mj-lt"/>
                <a:cs typeface="+mn-cs"/>
              </a:rPr>
              <a:t>ith </a:t>
            </a:r>
            <a:r>
              <a:rPr lang="en-US" sz="1800" b="1" dirty="0">
                <a:latin typeface="+mj-lt"/>
              </a:rPr>
              <a:t>c</a:t>
            </a:r>
            <a:r>
              <a:rPr lang="en-US" sz="1800" b="1" dirty="0">
                <a:latin typeface="+mj-lt"/>
                <a:cs typeface="+mn-cs"/>
              </a:rPr>
              <a:t>onfusion, business </a:t>
            </a:r>
            <a:r>
              <a:rPr lang="en-US" sz="1800" b="1" dirty="0">
                <a:latin typeface="+mj-lt"/>
              </a:rPr>
              <a:t>a</a:t>
            </a:r>
            <a:r>
              <a:rPr lang="en-US" sz="1800" b="1" dirty="0">
                <a:latin typeface="+mj-lt"/>
                <a:cs typeface="+mn-cs"/>
              </a:rPr>
              <a:t>s usual </a:t>
            </a:r>
            <a:r>
              <a:rPr lang="en-US" sz="1800" b="1" dirty="0">
                <a:latin typeface="+mj-lt"/>
              </a:rPr>
              <a:t>g</a:t>
            </a:r>
            <a:r>
              <a:rPr lang="en-US" sz="1800" b="1" dirty="0">
                <a:latin typeface="+mj-lt"/>
                <a:cs typeface="+mn-cs"/>
              </a:rPr>
              <a:t>oes </a:t>
            </a:r>
            <a:r>
              <a:rPr lang="en-US" sz="1800" b="1" dirty="0">
                <a:latin typeface="+mj-lt"/>
              </a:rPr>
              <a:t>o</a:t>
            </a:r>
            <a:r>
              <a:rPr lang="en-US" sz="1800" b="1" dirty="0">
                <a:latin typeface="+mj-lt"/>
                <a:cs typeface="+mn-cs"/>
              </a:rPr>
              <a:t>ut </a:t>
            </a:r>
            <a:r>
              <a:rPr lang="en-US" sz="1800" b="1" dirty="0">
                <a:latin typeface="+mj-lt"/>
              </a:rPr>
              <a:t>t</a:t>
            </a:r>
            <a:r>
              <a:rPr lang="en-US" sz="1800" b="1" dirty="0">
                <a:latin typeface="+mj-lt"/>
                <a:cs typeface="+mn-cs"/>
              </a:rPr>
              <a:t>he </a:t>
            </a:r>
            <a:r>
              <a:rPr lang="en-US" sz="1800" b="1" dirty="0">
                <a:latin typeface="+mj-lt"/>
              </a:rPr>
              <a:t>d</a:t>
            </a:r>
            <a:r>
              <a:rPr lang="en-US" sz="1800" b="1" dirty="0">
                <a:latin typeface="+mj-lt"/>
                <a:cs typeface="+mn-cs"/>
              </a:rPr>
              <a:t>oor</a:t>
            </a:r>
            <a:r>
              <a:rPr lang="en-US" sz="2000" b="1" dirty="0">
                <a:latin typeface="+mj-lt"/>
                <a:cs typeface="+mn-cs"/>
              </a:rPr>
              <a:t>!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accent1"/>
              </a:solidFill>
              <a:latin typeface="+mj-lt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87D93E0-B0E1-4052-4249-240DC955F3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05791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46911C-D3A4-89CC-CAF9-44BA5FA9E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5" b="1002"/>
          <a:stretch/>
        </p:blipFill>
        <p:spPr>
          <a:xfrm>
            <a:off x="2211070" y="108409"/>
            <a:ext cx="7716701" cy="66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EAD3E51-DBF8-4C20-8026-067B8A348718}"/>
              </a:ext>
            </a:extLst>
          </p:cNvPr>
          <p:cNvCxnSpPr>
            <a:cxnSpLocks/>
          </p:cNvCxnSpPr>
          <p:nvPr/>
        </p:nvCxnSpPr>
        <p:spPr>
          <a:xfrm flipV="1">
            <a:off x="1284033" y="3320925"/>
            <a:ext cx="9877945" cy="1251"/>
          </a:xfrm>
          <a:prstGeom prst="line">
            <a:avLst/>
          </a:prstGeom>
          <a:ln w="19050">
            <a:solidFill>
              <a:schemeClr val="bg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211421A-08F9-4A13-A1D8-6A00835265EB}"/>
              </a:ext>
            </a:extLst>
          </p:cNvPr>
          <p:cNvGrpSpPr/>
          <p:nvPr/>
        </p:nvGrpSpPr>
        <p:grpSpPr>
          <a:xfrm>
            <a:off x="51293" y="2571167"/>
            <a:ext cx="2831825" cy="1495067"/>
            <a:chOff x="1118569" y="2243743"/>
            <a:chExt cx="2831825" cy="149506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9937EB2-AEF3-41C3-BEBF-1F9FACABCA2B}"/>
                </a:ext>
              </a:extLst>
            </p:cNvPr>
            <p:cNvSpPr txBox="1"/>
            <p:nvPr/>
          </p:nvSpPr>
          <p:spPr>
            <a:xfrm>
              <a:off x="1746127" y="2445220"/>
              <a:ext cx="19902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Inefficient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1D6BBF-3E6C-4376-942C-40903C6FFBA3}"/>
                </a:ext>
              </a:extLst>
            </p:cNvPr>
            <p:cNvSpPr txBox="1"/>
            <p:nvPr/>
          </p:nvSpPr>
          <p:spPr>
            <a:xfrm>
              <a:off x="1318245" y="2992452"/>
              <a:ext cx="2632149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Tactical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Siloed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288E9A1-A1CD-4BFA-B9FA-48BE807E1133}"/>
                </a:ext>
              </a:extLst>
            </p:cNvPr>
            <p:cNvSpPr txBox="1"/>
            <p:nvPr/>
          </p:nvSpPr>
          <p:spPr>
            <a:xfrm>
              <a:off x="1390310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id="{EF325FC4-2B2E-490B-B0F5-C6450093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569" y="2809163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2A3260-621A-4114-9F7F-8629B6B93078}"/>
              </a:ext>
            </a:extLst>
          </p:cNvPr>
          <p:cNvGrpSpPr/>
          <p:nvPr/>
        </p:nvGrpSpPr>
        <p:grpSpPr>
          <a:xfrm>
            <a:off x="10297330" y="2626583"/>
            <a:ext cx="3062474" cy="1472547"/>
            <a:chOff x="7973385" y="2243743"/>
            <a:chExt cx="3062474" cy="147254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906E957-A74D-46E9-A1C3-554703134BF5}"/>
                </a:ext>
              </a:extLst>
            </p:cNvPr>
            <p:cNvSpPr txBox="1"/>
            <p:nvPr/>
          </p:nvSpPr>
          <p:spPr>
            <a:xfrm>
              <a:off x="8797616" y="2969932"/>
              <a:ext cx="2238243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Strategic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Holistic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0603EA2-6614-4507-913A-F96FDB644B98}"/>
                </a:ext>
              </a:extLst>
            </p:cNvPr>
            <p:cNvSpPr txBox="1"/>
            <p:nvPr/>
          </p:nvSpPr>
          <p:spPr>
            <a:xfrm>
              <a:off x="7973385" y="2445220"/>
              <a:ext cx="20310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World Class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4079AFC-7827-47E2-894E-07B4CAAA21B0}"/>
                </a:ext>
              </a:extLst>
            </p:cNvPr>
            <p:cNvSpPr txBox="1"/>
            <p:nvPr/>
          </p:nvSpPr>
          <p:spPr>
            <a:xfrm>
              <a:off x="8770592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B378C80-A292-4F2E-8F9C-BCF457445859}"/>
              </a:ext>
            </a:extLst>
          </p:cNvPr>
          <p:cNvSpPr/>
          <p:nvPr/>
        </p:nvSpPr>
        <p:spPr>
          <a:xfrm>
            <a:off x="657304" y="750456"/>
            <a:ext cx="10914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Where is your company on the Supply Chain Spectrum?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Picture Placeholder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A93AFDCF-C151-47FD-B859-83C854A71E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A8BEBD-FCAA-4C71-8228-257D7971BE09}"/>
              </a:ext>
            </a:extLst>
          </p:cNvPr>
          <p:cNvGrpSpPr/>
          <p:nvPr/>
        </p:nvGrpSpPr>
        <p:grpSpPr>
          <a:xfrm>
            <a:off x="11560184" y="6360738"/>
            <a:ext cx="631816" cy="283014"/>
            <a:chOff x="11560184" y="6347226"/>
            <a:chExt cx="631816" cy="28301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09D0BC-34A8-4EB9-826A-C64D61DD9239}"/>
                </a:ext>
              </a:extLst>
            </p:cNvPr>
            <p:cNvSpPr/>
            <p:nvPr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6F2769-9345-408A-8172-73C964071901}"/>
                </a:ext>
              </a:extLst>
            </p:cNvPr>
            <p:cNvSpPr txBox="1"/>
            <p:nvPr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22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B19A14-21C2-4976-B01D-0507FA4531AA}"/>
                </a:ext>
              </a:extLst>
            </p:cNvPr>
            <p:cNvSpPr/>
            <p:nvPr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5400000">
            <a:off x="10837411" y="3156780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5380" y="3254323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16200000">
            <a:off x="1081747" y="3147772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209716" y="3245315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603EA2-6614-4507-913A-F96FDB644B98}"/>
              </a:ext>
            </a:extLst>
          </p:cNvPr>
          <p:cNvSpPr txBox="1"/>
          <p:nvPr/>
        </p:nvSpPr>
        <p:spPr>
          <a:xfrm>
            <a:off x="1209716" y="1438401"/>
            <a:ext cx="9801978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 algn="ctr"/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Supply Chain Spectrum encompasses activities associated with:</a:t>
            </a:r>
          </a:p>
          <a:p>
            <a:pPr algn="ctr"/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Procurement / Suppliers &amp; Inventory Strategies / Sales / Customers 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Finance / Operational Processes  / IT - ERP Systems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7573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371636" y="3412841"/>
            <a:ext cx="31451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6089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894605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133121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69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70" r="20370"/>
          <a:stretch>
            <a:fillRect/>
          </a:stretch>
        </p:blipFill>
        <p:spPr>
          <a:xfrm>
            <a:off x="1" y="1"/>
            <a:ext cx="6095999" cy="685799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873B5C-7619-422C-BF50-CC94147D2129}"/>
              </a:ext>
            </a:extLst>
          </p:cNvPr>
          <p:cNvSpPr/>
          <p:nvPr/>
        </p:nvSpPr>
        <p:spPr>
          <a:xfrm>
            <a:off x="734796" y="1123934"/>
            <a:ext cx="46476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Why it Matters:</a:t>
            </a:r>
            <a:br>
              <a:rPr lang="en-US" sz="3200" b="1" dirty="0">
                <a:solidFill>
                  <a:schemeClr val="bg1"/>
                </a:solidFill>
                <a:latin typeface="+mj-lt"/>
              </a:rPr>
            </a:b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The 1 Day/1% Factor  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EB276-ADFC-4464-9FB7-5098C34DC85A}"/>
              </a:ext>
            </a:extLst>
          </p:cNvPr>
          <p:cNvSpPr/>
          <p:nvPr/>
        </p:nvSpPr>
        <p:spPr>
          <a:xfrm>
            <a:off x="6708747" y="230006"/>
            <a:ext cx="49716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rgbClr val="515051"/>
                </a:solidFill>
                <a:latin typeface="+mj-lt"/>
              </a:rPr>
              <a:t>Time for a Short SC Quiz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BC9EA-7E2B-41AA-B685-D7EC52F92DC1}"/>
              </a:ext>
            </a:extLst>
          </p:cNvPr>
          <p:cNvSpPr/>
          <p:nvPr/>
        </p:nvSpPr>
        <p:spPr>
          <a:xfrm rot="16200000">
            <a:off x="5698853" y="1144216"/>
            <a:ext cx="731520" cy="655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B76B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22F2D-79D1-4919-8246-AB551E4DDB51}"/>
              </a:ext>
            </a:extLst>
          </p:cNvPr>
          <p:cNvSpPr txBox="1"/>
          <p:nvPr/>
        </p:nvSpPr>
        <p:spPr>
          <a:xfrm>
            <a:off x="6461986" y="1136721"/>
            <a:ext cx="5396022" cy="414472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1C222C">
                    <a:alpha val="75000"/>
                  </a:srgbClr>
                </a:solidFill>
                <a:ea typeface="Roboto" panose="02000000000000000000" pitchFamily="2" charset="0"/>
                <a:cs typeface="Roboto" panose="02000000000000000000" pitchFamily="2" charset="0"/>
              </a:rPr>
              <a:t> Question # 1</a:t>
            </a:r>
          </a:p>
          <a:p>
            <a:pPr algn="ctr"/>
            <a:r>
              <a:rPr lang="en-US" sz="2400" b="1" i="1" dirty="0">
                <a:solidFill>
                  <a:srgbClr val="515051"/>
                </a:solidFill>
                <a:latin typeface="+mj-lt"/>
              </a:rPr>
              <a:t>What Is The Value Of Your </a:t>
            </a:r>
          </a:p>
          <a:p>
            <a:pPr algn="ctr"/>
            <a:r>
              <a:rPr lang="en-US" sz="2400" b="1" i="1" dirty="0">
                <a:solidFill>
                  <a:srgbClr val="515051"/>
                </a:solidFill>
                <a:latin typeface="+mj-lt"/>
              </a:rPr>
              <a:t>Supply Chain?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endParaRPr lang="en-US" sz="2400" dirty="0">
              <a:solidFill>
                <a:srgbClr val="1C222C">
                  <a:alpha val="75000"/>
                </a:srgb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1C222C">
                    <a:alpha val="75000"/>
                  </a:srgbClr>
                </a:solidFill>
                <a:ea typeface="Roboto" panose="02000000000000000000" pitchFamily="2" charset="0"/>
                <a:cs typeface="Roboto" panose="02000000000000000000" pitchFamily="2" charset="0"/>
              </a:rPr>
              <a:t>Company Sales * 12% (or 20%) =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endParaRPr lang="en-US" sz="2100" dirty="0">
              <a:solidFill>
                <a:srgbClr val="1C222C">
                  <a:alpha val="75000"/>
                </a:srgb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2100" b="1" dirty="0">
                <a:solidFill>
                  <a:srgbClr val="1C222C">
                    <a:alpha val="75000"/>
                  </a:srgbClr>
                </a:solidFill>
                <a:ea typeface="Roboto" panose="02000000000000000000" pitchFamily="2" charset="0"/>
                <a:cs typeface="Roboto" panose="02000000000000000000" pitchFamily="2" charset="0"/>
              </a:rPr>
              <a:t>Total Value of Your Supply Chain Costs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endParaRPr lang="en-US" sz="2100" b="1" dirty="0">
              <a:solidFill>
                <a:srgbClr val="1C222C">
                  <a:alpha val="75000"/>
                </a:srgb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endParaRPr lang="en-US" sz="2400" b="1" dirty="0">
              <a:solidFill>
                <a:srgbClr val="1C222C">
                  <a:alpha val="75000"/>
                </a:srgb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1C222C">
                    <a:alpha val="75000"/>
                  </a:srgbClr>
                </a:solidFill>
                <a:ea typeface="Roboto" panose="02000000000000000000" pitchFamily="2" charset="0"/>
                <a:cs typeface="Roboto" panose="02000000000000000000" pitchFamily="2" charset="0"/>
              </a:rPr>
              <a:t>Question # 2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endParaRPr lang="en-US" sz="2400" b="1" dirty="0">
              <a:solidFill>
                <a:srgbClr val="1C222C">
                  <a:alpha val="75000"/>
                </a:srgb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1% / 1 Day </a:t>
            </a: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Worth To Your Company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EA4924-6C20-0F2C-B9C6-7A40C6296D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0302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michelbrent\Documents\RFP Presentations\you get the supply chain\Artboard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922" y="2604174"/>
            <a:ext cx="8247612" cy="19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1B378C80-A292-4F2E-8F9C-BCF457445859}"/>
              </a:ext>
            </a:extLst>
          </p:cNvPr>
          <p:cNvSpPr/>
          <p:nvPr/>
        </p:nvSpPr>
        <p:spPr>
          <a:xfrm>
            <a:off x="454462" y="637390"/>
            <a:ext cx="111174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Solutions - Focus on Outcomes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How do we save 8-20% by moving up the Supply Chain Spectrum?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A8BEBD-FCAA-4C71-8228-257D7971BE09}"/>
              </a:ext>
            </a:extLst>
          </p:cNvPr>
          <p:cNvGrpSpPr/>
          <p:nvPr/>
        </p:nvGrpSpPr>
        <p:grpSpPr>
          <a:xfrm>
            <a:off x="11560184" y="6360738"/>
            <a:ext cx="631816" cy="283014"/>
            <a:chOff x="11560184" y="6347226"/>
            <a:chExt cx="631816" cy="28301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909D0BC-34A8-4EB9-826A-C64D61DD9239}"/>
                </a:ext>
              </a:extLst>
            </p:cNvPr>
            <p:cNvSpPr/>
            <p:nvPr/>
          </p:nvSpPr>
          <p:spPr>
            <a:xfrm>
              <a:off x="11560184" y="6347565"/>
              <a:ext cx="550854" cy="2826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6F2769-9345-408A-8172-73C964071901}"/>
                </a:ext>
              </a:extLst>
            </p:cNvPr>
            <p:cNvSpPr txBox="1"/>
            <p:nvPr/>
          </p:nvSpPr>
          <p:spPr>
            <a:xfrm rot="10800000" flipV="1">
              <a:off x="11588362" y="6347226"/>
              <a:ext cx="469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60E2A6B-A809-4840-BF14-8648BC0BDF87}" type="slidenum">
                <a:rPr lang="id-ID" sz="1200" b="1" i="0" smtClean="0">
                  <a:solidFill>
                    <a:schemeClr val="bg1"/>
                  </a:solidFill>
                  <a:latin typeface="+mj-lt"/>
                  <a:ea typeface="Roboto Condensed" panose="02000000000000000000" pitchFamily="2" charset="0"/>
                  <a:cs typeface="Segoe UI" panose="020B0502040204020203" pitchFamily="34" charset="0"/>
                </a:rPr>
                <a:pPr algn="ctr"/>
                <a:t>24</a:t>
              </a:fld>
              <a:endParaRPr lang="id-ID" sz="4800" b="1" i="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B19A14-21C2-4976-B01D-0507FA4531AA}"/>
                </a:ext>
              </a:extLst>
            </p:cNvPr>
            <p:cNvSpPr/>
            <p:nvPr/>
          </p:nvSpPr>
          <p:spPr>
            <a:xfrm>
              <a:off x="12086440" y="6347565"/>
              <a:ext cx="105560" cy="2826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D3E51-DBF8-4C20-8026-067B8A348718}"/>
              </a:ext>
            </a:extLst>
          </p:cNvPr>
          <p:cNvCxnSpPr>
            <a:cxnSpLocks/>
          </p:cNvCxnSpPr>
          <p:nvPr/>
        </p:nvCxnSpPr>
        <p:spPr>
          <a:xfrm flipV="1">
            <a:off x="1284033" y="3320925"/>
            <a:ext cx="9877945" cy="1251"/>
          </a:xfrm>
          <a:prstGeom prst="line">
            <a:avLst/>
          </a:prstGeom>
          <a:ln w="19050">
            <a:solidFill>
              <a:schemeClr val="bg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11421A-08F9-4A13-A1D8-6A00835265EB}"/>
              </a:ext>
            </a:extLst>
          </p:cNvPr>
          <p:cNvGrpSpPr/>
          <p:nvPr/>
        </p:nvGrpSpPr>
        <p:grpSpPr>
          <a:xfrm>
            <a:off x="51293" y="2571167"/>
            <a:ext cx="2831825" cy="1495067"/>
            <a:chOff x="1118569" y="2243743"/>
            <a:chExt cx="2831825" cy="14950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937EB2-AEF3-41C3-BEBF-1F9FACABCA2B}"/>
                </a:ext>
              </a:extLst>
            </p:cNvPr>
            <p:cNvSpPr txBox="1"/>
            <p:nvPr/>
          </p:nvSpPr>
          <p:spPr>
            <a:xfrm>
              <a:off x="1746127" y="2445220"/>
              <a:ext cx="19902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Inefficient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1D6BBF-3E6C-4376-942C-40903C6FFBA3}"/>
                </a:ext>
              </a:extLst>
            </p:cNvPr>
            <p:cNvSpPr txBox="1"/>
            <p:nvPr/>
          </p:nvSpPr>
          <p:spPr>
            <a:xfrm>
              <a:off x="1318245" y="2992452"/>
              <a:ext cx="2632149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Tactical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Siloed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288E9A1-A1CD-4BFA-B9FA-48BE807E1133}"/>
                </a:ext>
              </a:extLst>
            </p:cNvPr>
            <p:cNvSpPr txBox="1"/>
            <p:nvPr/>
          </p:nvSpPr>
          <p:spPr>
            <a:xfrm>
              <a:off x="1390310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EF325FC4-2B2E-490B-B0F5-C6450093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569" y="2809163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5400000">
            <a:off x="10837411" y="3156780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5380" y="3254323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6A6B7AC-BD58-463E-AEB3-37DC8C56E766}"/>
              </a:ext>
            </a:extLst>
          </p:cNvPr>
          <p:cNvSpPr/>
          <p:nvPr/>
        </p:nvSpPr>
        <p:spPr>
          <a:xfrm rot="16200000">
            <a:off x="1081747" y="3147772"/>
            <a:ext cx="335826" cy="3358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C4B75E5-0DBF-42D9-9B82-B51C34B809B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209716" y="3245315"/>
            <a:ext cx="79888" cy="140740"/>
          </a:xfrm>
          <a:custGeom>
            <a:avLst/>
            <a:gdLst>
              <a:gd name="T0" fmla="*/ 917464 w 228"/>
              <a:gd name="T1" fmla="*/ 6378503 h 396"/>
              <a:gd name="T2" fmla="*/ 917464 w 228"/>
              <a:gd name="T3" fmla="*/ 6378503 h 396"/>
              <a:gd name="T4" fmla="*/ 20449952 w 228"/>
              <a:gd name="T5" fmla="*/ 25644259 h 396"/>
              <a:gd name="T6" fmla="*/ 917464 w 228"/>
              <a:gd name="T7" fmla="*/ 45951270 h 396"/>
              <a:gd name="T8" fmla="*/ 917464 w 228"/>
              <a:gd name="T9" fmla="*/ 45951270 h 396"/>
              <a:gd name="T10" fmla="*/ 0 w 228"/>
              <a:gd name="T11" fmla="*/ 47773648 h 396"/>
              <a:gd name="T12" fmla="*/ 3801645 w 228"/>
              <a:gd name="T13" fmla="*/ 51418403 h 396"/>
              <a:gd name="T14" fmla="*/ 6554398 w 228"/>
              <a:gd name="T15" fmla="*/ 50507395 h 396"/>
              <a:gd name="T16" fmla="*/ 6554398 w 228"/>
              <a:gd name="T17" fmla="*/ 50507395 h 396"/>
              <a:gd name="T18" fmla="*/ 28839639 w 228"/>
              <a:gd name="T19" fmla="*/ 28507892 h 396"/>
              <a:gd name="T20" fmla="*/ 28839639 w 228"/>
              <a:gd name="T21" fmla="*/ 28507892 h 396"/>
              <a:gd name="T22" fmla="*/ 29757103 w 228"/>
              <a:gd name="T23" fmla="*/ 25644259 h 396"/>
              <a:gd name="T24" fmla="*/ 29757103 w 228"/>
              <a:gd name="T25" fmla="*/ 25644259 h 396"/>
              <a:gd name="T26" fmla="*/ 29757103 w 228"/>
              <a:gd name="T27" fmla="*/ 25644259 h 396"/>
              <a:gd name="T28" fmla="*/ 28839639 w 228"/>
              <a:gd name="T29" fmla="*/ 22910511 h 396"/>
              <a:gd name="T30" fmla="*/ 28839639 w 228"/>
              <a:gd name="T31" fmla="*/ 22910511 h 396"/>
              <a:gd name="T32" fmla="*/ 6554398 w 228"/>
              <a:gd name="T33" fmla="*/ 911369 h 396"/>
              <a:gd name="T34" fmla="*/ 6554398 w 228"/>
              <a:gd name="T35" fmla="*/ 911369 h 396"/>
              <a:gd name="T36" fmla="*/ 3801645 w 228"/>
              <a:gd name="T37" fmla="*/ 0 h 396"/>
              <a:gd name="T38" fmla="*/ 0 w 228"/>
              <a:gd name="T39" fmla="*/ 3644756 h 396"/>
              <a:gd name="T40" fmla="*/ 917464 w 228"/>
              <a:gd name="T41" fmla="*/ 6378503 h 3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28" h="396">
                <a:moveTo>
                  <a:pt x="7" y="49"/>
                </a:moveTo>
                <a:lnTo>
                  <a:pt x="7" y="49"/>
                </a:lnTo>
                <a:cubicBezTo>
                  <a:pt x="156" y="197"/>
                  <a:pt x="156" y="197"/>
                  <a:pt x="156" y="197"/>
                </a:cubicBezTo>
                <a:cubicBezTo>
                  <a:pt x="7" y="353"/>
                  <a:pt x="7" y="353"/>
                  <a:pt x="7" y="353"/>
                </a:cubicBezTo>
                <a:cubicBezTo>
                  <a:pt x="0" y="353"/>
                  <a:pt x="0" y="360"/>
                  <a:pt x="0" y="367"/>
                </a:cubicBezTo>
                <a:cubicBezTo>
                  <a:pt x="0" y="388"/>
                  <a:pt x="15" y="395"/>
                  <a:pt x="29" y="395"/>
                </a:cubicBezTo>
                <a:cubicBezTo>
                  <a:pt x="36" y="395"/>
                  <a:pt x="43" y="395"/>
                  <a:pt x="50" y="388"/>
                </a:cubicBezTo>
                <a:cubicBezTo>
                  <a:pt x="220" y="219"/>
                  <a:pt x="220" y="219"/>
                  <a:pt x="220" y="219"/>
                </a:cubicBezTo>
                <a:cubicBezTo>
                  <a:pt x="227" y="212"/>
                  <a:pt x="227" y="205"/>
                  <a:pt x="227" y="197"/>
                </a:cubicBezTo>
                <a:cubicBezTo>
                  <a:pt x="227" y="190"/>
                  <a:pt x="227" y="183"/>
                  <a:pt x="220" y="176"/>
                </a:cubicBezTo>
                <a:cubicBezTo>
                  <a:pt x="50" y="7"/>
                  <a:pt x="50" y="7"/>
                  <a:pt x="50" y="7"/>
                </a:cubicBezTo>
                <a:cubicBezTo>
                  <a:pt x="43" y="7"/>
                  <a:pt x="36" y="0"/>
                  <a:pt x="29" y="0"/>
                </a:cubicBezTo>
                <a:cubicBezTo>
                  <a:pt x="15" y="0"/>
                  <a:pt x="0" y="14"/>
                  <a:pt x="0" y="28"/>
                </a:cubicBezTo>
                <a:cubicBezTo>
                  <a:pt x="0" y="42"/>
                  <a:pt x="7" y="49"/>
                  <a:pt x="7" y="49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417573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371636" y="3412841"/>
            <a:ext cx="314510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656089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894605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133121" y="3412841"/>
            <a:ext cx="314510" cy="420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2A3260-621A-4114-9F7F-8629B6B93078}"/>
              </a:ext>
            </a:extLst>
          </p:cNvPr>
          <p:cNvGrpSpPr/>
          <p:nvPr/>
        </p:nvGrpSpPr>
        <p:grpSpPr>
          <a:xfrm>
            <a:off x="10297330" y="2626583"/>
            <a:ext cx="3062474" cy="1472547"/>
            <a:chOff x="7973385" y="2243743"/>
            <a:chExt cx="3062474" cy="147254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906E957-A74D-46E9-A1C3-554703134BF5}"/>
                </a:ext>
              </a:extLst>
            </p:cNvPr>
            <p:cNvSpPr txBox="1"/>
            <p:nvPr/>
          </p:nvSpPr>
          <p:spPr>
            <a:xfrm>
              <a:off x="8797616" y="2969932"/>
              <a:ext cx="2238243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Proactive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Strategic</a:t>
              </a:r>
            </a:p>
            <a:p>
              <a:pPr algn="just">
                <a:lnSpc>
                  <a:spcPts val="1700"/>
                </a:lnSpc>
              </a:pPr>
              <a:r>
                <a:rPr lang="en-US" sz="15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Holistic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603EA2-6614-4507-913A-F96FDB644B98}"/>
                </a:ext>
              </a:extLst>
            </p:cNvPr>
            <p:cNvSpPr txBox="1"/>
            <p:nvPr/>
          </p:nvSpPr>
          <p:spPr>
            <a:xfrm>
              <a:off x="7973385" y="2445220"/>
              <a:ext cx="20310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ora bold" panose="02000803000000020004" pitchFamily="2" charset="0"/>
                </a:rPr>
                <a:t>World Class</a:t>
              </a:r>
              <a:endParaRPr lang="id-ID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Lora bold" panose="02000803000000020004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4079AFC-7827-47E2-894E-07B4CAAA21B0}"/>
                </a:ext>
              </a:extLst>
            </p:cNvPr>
            <p:cNvSpPr txBox="1"/>
            <p:nvPr/>
          </p:nvSpPr>
          <p:spPr>
            <a:xfrm>
              <a:off x="8770592" y="2243743"/>
              <a:ext cx="52251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endParaRPr lang="id-ID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733341-1680-4CFF-A7B6-310D9D2BB1AA}"/>
              </a:ext>
            </a:extLst>
          </p:cNvPr>
          <p:cNvSpPr txBox="1"/>
          <p:nvPr/>
        </p:nvSpPr>
        <p:spPr>
          <a:xfrm>
            <a:off x="2679046" y="2027501"/>
            <a:ext cx="12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Current State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8FF8E4-16DE-4234-B20B-D917124AC99D}"/>
              </a:ext>
            </a:extLst>
          </p:cNvPr>
          <p:cNvSpPr txBox="1"/>
          <p:nvPr/>
        </p:nvSpPr>
        <p:spPr>
          <a:xfrm>
            <a:off x="8116977" y="2027501"/>
            <a:ext cx="12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Future</a:t>
            </a:r>
          </a:p>
          <a:p>
            <a:pPr algn="ctr"/>
            <a:r>
              <a:rPr lang="en-US" b="1" dirty="0">
                <a:latin typeface="+mj-lt"/>
              </a:rPr>
              <a:t>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7293B-8CDF-E48F-D2E7-AF108DCA14A5}"/>
              </a:ext>
            </a:extLst>
          </p:cNvPr>
          <p:cNvSpPr txBox="1"/>
          <p:nvPr/>
        </p:nvSpPr>
        <p:spPr>
          <a:xfrm>
            <a:off x="1470753" y="4519548"/>
            <a:ext cx="9476724" cy="197490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+mj-lt"/>
              </a:rPr>
              <a:t>Moving up the Supply Chain Spectrum can yield a savings of </a:t>
            </a:r>
          </a:p>
          <a:p>
            <a:pPr algn="ctr"/>
            <a:r>
              <a:rPr lang="en-US" sz="2000" b="1" dirty="0">
                <a:solidFill>
                  <a:schemeClr val="accent5"/>
                </a:solidFill>
                <a:latin typeface="+mj-lt"/>
              </a:rPr>
              <a:t>8-20% and earnings that are equal to 1% of a company’s sales.</a:t>
            </a:r>
          </a:p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does this mean for your company?</a:t>
            </a:r>
            <a:endParaRPr lang="en-US" sz="2000" dirty="0">
              <a:solidFill>
                <a:srgbClr val="1C222C">
                  <a:alpha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endParaRPr lang="en-US" sz="2000" b="1" dirty="0">
              <a:solidFill>
                <a:srgbClr val="1C222C">
                  <a:alpha val="75000"/>
                </a:srgb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1C222C">
                    <a:alpha val="75000"/>
                  </a:srgb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 Sales * 12% * 10% =  Potential Supply Chain Savings </a:t>
            </a:r>
          </a:p>
          <a:p>
            <a:endParaRPr lang="en-US" sz="2400" b="1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3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4F8E88D-37C1-47BC-B410-BDE5C1450578}"/>
              </a:ext>
            </a:extLst>
          </p:cNvPr>
          <p:cNvGrpSpPr/>
          <p:nvPr/>
        </p:nvGrpSpPr>
        <p:grpSpPr>
          <a:xfrm>
            <a:off x="975432" y="204033"/>
            <a:ext cx="10241136" cy="778174"/>
            <a:chOff x="975432" y="1076870"/>
            <a:chExt cx="10241136" cy="845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8A87F4-5D7D-444F-B12B-891EBF9E7460}"/>
                </a:ext>
              </a:extLst>
            </p:cNvPr>
            <p:cNvSpPr txBox="1"/>
            <p:nvPr/>
          </p:nvSpPr>
          <p:spPr>
            <a:xfrm>
              <a:off x="975432" y="1076870"/>
              <a:ext cx="2399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d-ID" sz="1200" spc="300" dirty="0">
                <a:solidFill>
                  <a:schemeClr val="tx1">
                    <a:lumMod val="50000"/>
                    <a:lumOff val="50000"/>
                  </a:schemeClr>
                </a:solidFill>
                <a:ea typeface="Roboto Light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E50E0E-6CFE-433C-858B-D1B6888C2274}"/>
                </a:ext>
              </a:extLst>
            </p:cNvPr>
            <p:cNvSpPr/>
            <p:nvPr/>
          </p:nvSpPr>
          <p:spPr>
            <a:xfrm>
              <a:off x="975434" y="1353869"/>
              <a:ext cx="10241134" cy="568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4"/>
                  </a:solidFill>
                  <a:latin typeface="+mj-lt"/>
                </a:rPr>
                <a:t>Opportunities: The Holistic MRI Road Map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21099" y="1818469"/>
            <a:ext cx="1645995" cy="1371600"/>
            <a:chOff x="486687" y="899962"/>
            <a:chExt cx="1612864" cy="13716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0A7245-4068-44B6-BE69-AF10A2F7AC6C}"/>
                </a:ext>
              </a:extLst>
            </p:cNvPr>
            <p:cNvSpPr/>
            <p:nvPr/>
          </p:nvSpPr>
          <p:spPr>
            <a:xfrm>
              <a:off x="490206" y="899962"/>
              <a:ext cx="1609344" cy="137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775708-BBF5-458D-83C9-8C9ADB9DF6B9}"/>
                </a:ext>
              </a:extLst>
            </p:cNvPr>
            <p:cNvSpPr/>
            <p:nvPr/>
          </p:nvSpPr>
          <p:spPr>
            <a:xfrm rot="16200000">
              <a:off x="142863" y="1583535"/>
              <a:ext cx="753211" cy="65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D61619-E95A-4CC4-8598-5DEBFA9B22B1}"/>
                </a:ext>
              </a:extLst>
            </p:cNvPr>
            <p:cNvSpPr txBox="1"/>
            <p:nvPr/>
          </p:nvSpPr>
          <p:spPr>
            <a:xfrm>
              <a:off x="490207" y="1154652"/>
              <a:ext cx="16093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Reduce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Material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Transfers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314783" y="1818469"/>
            <a:ext cx="1635056" cy="1371600"/>
            <a:chOff x="7792258" y="952506"/>
            <a:chExt cx="1635056" cy="13716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3E00C2C-0A80-4D0B-B75A-F63BF47E2F6E}"/>
                </a:ext>
              </a:extLst>
            </p:cNvPr>
            <p:cNvSpPr/>
            <p:nvPr/>
          </p:nvSpPr>
          <p:spPr>
            <a:xfrm>
              <a:off x="7817970" y="952506"/>
              <a:ext cx="1609344" cy="1371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F56210-E256-4D28-93B4-EA9C142DCEBA}"/>
                </a:ext>
              </a:extLst>
            </p:cNvPr>
            <p:cNvSpPr/>
            <p:nvPr/>
          </p:nvSpPr>
          <p:spPr>
            <a:xfrm rot="16200000">
              <a:off x="7448434" y="1635641"/>
              <a:ext cx="753211" cy="65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D61619-E95A-4CC4-8598-5DEBFA9B22B1}"/>
                </a:ext>
              </a:extLst>
            </p:cNvPr>
            <p:cNvSpPr txBox="1"/>
            <p:nvPr/>
          </p:nvSpPr>
          <p:spPr>
            <a:xfrm>
              <a:off x="7811713" y="1206758"/>
              <a:ext cx="1609344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Procure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Optimum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Rates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03541" y="1818469"/>
            <a:ext cx="1642125" cy="1371600"/>
            <a:chOff x="5475918" y="905105"/>
            <a:chExt cx="1642125" cy="13716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29FD59A-BB21-4597-B80A-01F75751C50A}"/>
                </a:ext>
              </a:extLst>
            </p:cNvPr>
            <p:cNvSpPr/>
            <p:nvPr/>
          </p:nvSpPr>
          <p:spPr>
            <a:xfrm>
              <a:off x="5499319" y="905105"/>
              <a:ext cx="1609344" cy="1371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FFD9521-CCB1-431E-9D54-4354B2CB93C0}"/>
                </a:ext>
              </a:extLst>
            </p:cNvPr>
            <p:cNvSpPr/>
            <p:nvPr/>
          </p:nvSpPr>
          <p:spPr>
            <a:xfrm rot="16200000">
              <a:off x="5132094" y="1588679"/>
              <a:ext cx="753211" cy="65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D61619-E95A-4CC4-8598-5DEBFA9B22B1}"/>
                </a:ext>
              </a:extLst>
            </p:cNvPr>
            <p:cNvSpPr txBox="1"/>
            <p:nvPr/>
          </p:nvSpPr>
          <p:spPr>
            <a:xfrm>
              <a:off x="5508699" y="1176641"/>
              <a:ext cx="16093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Correct Fulfillment Allocation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18956" y="1818469"/>
            <a:ext cx="1635057" cy="1371600"/>
            <a:chOff x="9944947" y="952506"/>
            <a:chExt cx="1635057" cy="13716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880ED33-7788-473C-9558-78B10253E517}"/>
                </a:ext>
              </a:extLst>
            </p:cNvPr>
            <p:cNvSpPr/>
            <p:nvPr/>
          </p:nvSpPr>
          <p:spPr>
            <a:xfrm>
              <a:off x="9970660" y="952506"/>
              <a:ext cx="1609344" cy="1371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E740ADE-92E8-4E44-9027-7626314B01FB}"/>
                </a:ext>
              </a:extLst>
            </p:cNvPr>
            <p:cNvSpPr/>
            <p:nvPr/>
          </p:nvSpPr>
          <p:spPr>
            <a:xfrm rot="16200000">
              <a:off x="9601124" y="1635641"/>
              <a:ext cx="753211" cy="65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7D61619-E95A-4CC4-8598-5DEBFA9B22B1}"/>
                </a:ext>
              </a:extLst>
            </p:cNvPr>
            <p:cNvSpPr txBox="1"/>
            <p:nvPr/>
          </p:nvSpPr>
          <p:spPr>
            <a:xfrm>
              <a:off x="9944947" y="1060023"/>
              <a:ext cx="16093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Stratify Customers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&amp; Service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Levels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03292" y="1818469"/>
            <a:ext cx="1631132" cy="1371600"/>
            <a:chOff x="3024548" y="903579"/>
            <a:chExt cx="1631132" cy="13716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38923E1-1F56-46A1-9CB3-6619E02C3750}"/>
                </a:ext>
              </a:extLst>
            </p:cNvPr>
            <p:cNvSpPr/>
            <p:nvPr/>
          </p:nvSpPr>
          <p:spPr>
            <a:xfrm>
              <a:off x="3028067" y="903579"/>
              <a:ext cx="1609344" cy="1371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A098C8-EC98-4D59-8176-54CEE2ED7029}"/>
                </a:ext>
              </a:extLst>
            </p:cNvPr>
            <p:cNvSpPr/>
            <p:nvPr/>
          </p:nvSpPr>
          <p:spPr>
            <a:xfrm rot="16200000">
              <a:off x="2680724" y="1587152"/>
              <a:ext cx="753211" cy="65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D61619-E95A-4CC4-8598-5DEBFA9B22B1}"/>
                </a:ext>
              </a:extLst>
            </p:cNvPr>
            <p:cNvSpPr txBox="1"/>
            <p:nvPr/>
          </p:nvSpPr>
          <p:spPr>
            <a:xfrm>
              <a:off x="3046336" y="1176641"/>
              <a:ext cx="16093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Optimize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Outbound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Deliveries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0932" y="1830192"/>
            <a:ext cx="1611163" cy="1371600"/>
            <a:chOff x="8791028" y="4269638"/>
            <a:chExt cx="1611163" cy="13716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2865E4F-B823-48F2-AE47-5111A1F177BD}"/>
                </a:ext>
              </a:extLst>
            </p:cNvPr>
            <p:cNvSpPr/>
            <p:nvPr/>
          </p:nvSpPr>
          <p:spPr>
            <a:xfrm>
              <a:off x="8792847" y="4269638"/>
              <a:ext cx="1609344" cy="137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EB5493E-03BA-4234-814F-6BDEAF7ED42C}"/>
                </a:ext>
              </a:extLst>
            </p:cNvPr>
            <p:cNvSpPr/>
            <p:nvPr/>
          </p:nvSpPr>
          <p:spPr>
            <a:xfrm rot="16200000">
              <a:off x="8447205" y="4952774"/>
              <a:ext cx="753211" cy="65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7D61619-E95A-4CC4-8598-5DEBFA9B22B1}"/>
                </a:ext>
              </a:extLst>
            </p:cNvPr>
            <p:cNvSpPr txBox="1"/>
            <p:nvPr/>
          </p:nvSpPr>
          <p:spPr>
            <a:xfrm>
              <a:off x="8791028" y="4387699"/>
              <a:ext cx="16093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Outsource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Freight</a:t>
              </a:r>
            </a:p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Audit &amp; Payment</a:t>
              </a:r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V="1">
            <a:off x="1934175" y="2568886"/>
            <a:ext cx="409730" cy="1"/>
          </a:xfrm>
          <a:prstGeom prst="straightConnector1">
            <a:avLst/>
          </a:prstGeom>
          <a:ln w="762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3945372" y="2568886"/>
            <a:ext cx="409730" cy="1"/>
          </a:xfrm>
          <a:prstGeom prst="straightConnector1">
            <a:avLst/>
          </a:prstGeom>
          <a:ln w="762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956569" y="2568886"/>
            <a:ext cx="409730" cy="1"/>
          </a:xfrm>
          <a:prstGeom prst="straightConnector1">
            <a:avLst/>
          </a:prstGeom>
          <a:ln w="762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7967766" y="2568886"/>
            <a:ext cx="409730" cy="1"/>
          </a:xfrm>
          <a:prstGeom prst="straightConnector1">
            <a:avLst/>
          </a:prstGeom>
          <a:ln w="762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9978964" y="2568886"/>
            <a:ext cx="409730" cy="1"/>
          </a:xfrm>
          <a:prstGeom prst="straightConnector1">
            <a:avLst/>
          </a:prstGeom>
          <a:ln w="762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21310" y="3297101"/>
            <a:ext cx="222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Issues: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91796" y="956098"/>
            <a:ext cx="707758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Associated ROI 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Strategically-Incremental Method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386664" y="3682371"/>
            <a:ext cx="17115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Forecast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Inventory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History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380793" y="3682371"/>
            <a:ext cx="16771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Fixed Routes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Frequency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03541" y="3682371"/>
            <a:ext cx="18578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Split Shipments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Visibility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Service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Commitments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368629" y="3682371"/>
            <a:ext cx="18040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Rates &amp; Lanes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Common Tariff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Volume Incentive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362547" y="3682371"/>
            <a:ext cx="167710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Grouping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Day Service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“Normal” Service Level</a:t>
            </a:r>
          </a:p>
          <a:p>
            <a:pPr>
              <a:spcAft>
                <a:spcPts val="600"/>
              </a:spcAft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-205439" y="3694094"/>
            <a:ext cx="224629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Rogue Spending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Duplicates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Data/History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Accurate Accrual/FS Reporting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21313" y="5633301"/>
            <a:ext cx="222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Opportunity: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585942" y="5971679"/>
            <a:ext cx="166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$750,000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27534" y="5983402"/>
            <a:ext cx="167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$650,000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21452" y="5971679"/>
            <a:ext cx="178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$500,000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615370" y="5959956"/>
            <a:ext cx="180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$350,000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651631" y="5967046"/>
            <a:ext cx="163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$200,000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64123" y="5978768"/>
            <a:ext cx="1694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$125,000</a:t>
            </a:r>
          </a:p>
        </p:txBody>
      </p:sp>
    </p:spTree>
    <p:extLst>
      <p:ext uri="{BB962C8B-B14F-4D97-AF65-F5344CB8AC3E}">
        <p14:creationId xmlns:p14="http://schemas.microsoft.com/office/powerpoint/2010/main" val="314129290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E4E8D5-EB2A-41E1-BB29-5FCC415CB543}"/>
              </a:ext>
            </a:extLst>
          </p:cNvPr>
          <p:cNvSpPr txBox="1"/>
          <p:nvPr/>
        </p:nvSpPr>
        <p:spPr>
          <a:xfrm>
            <a:off x="6334624" y="1433485"/>
            <a:ext cx="5406655" cy="38381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800">
                <a:latin typeface="+mj-l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our rank on the Supply Chain Spectrum?</a:t>
            </a:r>
          </a:p>
          <a:p>
            <a:pPr>
              <a:lnSpc>
                <a:spcPts val="2400"/>
              </a:lnSpc>
            </a:pPr>
            <a:endParaRPr lang="en-US" sz="18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do we want to be on the SC Spectrum?</a:t>
            </a:r>
          </a:p>
          <a:p>
            <a:pPr>
              <a:lnSpc>
                <a:spcPts val="2400"/>
              </a:lnSpc>
            </a:pPr>
            <a:endParaRPr lang="en-US" sz="18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DNA Issue: Can we shift from being transactional to being strategic?</a:t>
            </a:r>
            <a:endParaRPr lang="id-ID" sz="18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400"/>
              </a:lnSpc>
            </a:pPr>
            <a:endParaRPr lang="en-US" sz="18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will it take to move up the spectrum to get the results that we want?</a:t>
            </a:r>
          </a:p>
          <a:p>
            <a:pPr>
              <a:lnSpc>
                <a:spcPts val="2400"/>
              </a:lnSpc>
            </a:pPr>
            <a:endParaRPr lang="id-ID" sz="18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ts val="2400"/>
              </a:lnSpc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we truly committed to achieving the real ROI on this investment?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F5E36B-2AB2-4B73-920C-0734BA0A986D}"/>
              </a:ext>
            </a:extLst>
          </p:cNvPr>
          <p:cNvGrpSpPr/>
          <p:nvPr/>
        </p:nvGrpSpPr>
        <p:grpSpPr>
          <a:xfrm rot="5400000">
            <a:off x="5680501" y="1460286"/>
            <a:ext cx="424181" cy="391840"/>
            <a:chOff x="9121844" y="3455958"/>
            <a:chExt cx="335826" cy="3358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0F7ECD-19AA-4821-962E-15F326F4AB4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C4A2F6BA-B715-4D65-9951-7BC5EE2D13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A6B3B9-3126-4FE5-BEE9-C9D29366A5AD}"/>
              </a:ext>
            </a:extLst>
          </p:cNvPr>
          <p:cNvGrpSpPr/>
          <p:nvPr/>
        </p:nvGrpSpPr>
        <p:grpSpPr>
          <a:xfrm>
            <a:off x="539881" y="1300581"/>
            <a:ext cx="4545417" cy="3970318"/>
            <a:chOff x="844557" y="999257"/>
            <a:chExt cx="3489682" cy="386453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1471B2-EE19-416E-96BB-442B915E6E9E}"/>
                </a:ext>
              </a:extLst>
            </p:cNvPr>
            <p:cNvSpPr txBox="1"/>
            <p:nvPr/>
          </p:nvSpPr>
          <p:spPr>
            <a:xfrm>
              <a:off x="844557" y="999257"/>
              <a:ext cx="3334589" cy="3864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spc="3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Light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endParaRPr lang="id-ID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E64B2A-25C7-4B4C-B00C-BE7C85CA1880}"/>
                </a:ext>
              </a:extLst>
            </p:cNvPr>
            <p:cNvSpPr/>
            <p:nvPr/>
          </p:nvSpPr>
          <p:spPr>
            <a:xfrm>
              <a:off x="975435" y="1353868"/>
              <a:ext cx="3358804" cy="3025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accent4"/>
                  </a:solidFill>
                  <a:latin typeface="+mj-lt"/>
                </a:rPr>
                <a:t>Be Outcome Oriented.</a:t>
              </a:r>
            </a:p>
            <a:p>
              <a:endParaRPr lang="en-US" sz="2800" dirty="0">
                <a:solidFill>
                  <a:schemeClr val="accent4"/>
                </a:solidFill>
                <a:latin typeface="+mj-lt"/>
              </a:endParaRPr>
            </a:p>
            <a:p>
              <a:r>
                <a:rPr lang="en-US" sz="2800" dirty="0">
                  <a:solidFill>
                    <a:schemeClr val="accent4"/>
                  </a:solidFill>
                  <a:latin typeface="+mj-lt"/>
                </a:rPr>
                <a:t>Outcome-Based Dialogues Require Tough Questions About Your Supply Chain Capabilities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70A257-E2A6-4A0E-8809-A8C8B38E029B}"/>
              </a:ext>
            </a:extLst>
          </p:cNvPr>
          <p:cNvGrpSpPr/>
          <p:nvPr/>
        </p:nvGrpSpPr>
        <p:grpSpPr>
          <a:xfrm rot="5400000">
            <a:off x="5680501" y="3608220"/>
            <a:ext cx="424181" cy="391840"/>
            <a:chOff x="9121844" y="3455958"/>
            <a:chExt cx="335826" cy="3358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7F6081-9EC2-40A8-895B-0F37195663F1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A8FE1B6-6FE4-4D8E-8585-DABFFA7957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A85D06-531B-4943-937C-C81E9BF6AE14}"/>
              </a:ext>
            </a:extLst>
          </p:cNvPr>
          <p:cNvGrpSpPr/>
          <p:nvPr/>
        </p:nvGrpSpPr>
        <p:grpSpPr>
          <a:xfrm rot="5400000">
            <a:off x="5680501" y="4509388"/>
            <a:ext cx="424181" cy="391840"/>
            <a:chOff x="9121844" y="3455958"/>
            <a:chExt cx="335826" cy="33582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07AE8A8-3691-426C-A02F-67EF579CB047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6A3EB6B-1D61-4C57-A698-5780E89D14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F3A7E-8CAE-4481-A493-318DFFB4EFBE}"/>
              </a:ext>
            </a:extLst>
          </p:cNvPr>
          <p:cNvGrpSpPr/>
          <p:nvPr/>
        </p:nvGrpSpPr>
        <p:grpSpPr>
          <a:xfrm rot="5400000">
            <a:off x="5680501" y="2070477"/>
            <a:ext cx="424181" cy="391840"/>
            <a:chOff x="9121844" y="3455958"/>
            <a:chExt cx="335826" cy="33582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41684E4-B1BD-47A8-9B97-EB9D92328C48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ED1458D-D9B5-4BDD-B16A-F67B334C93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146129-3CA8-4B7E-8D2E-51A4EBB5BAC8}"/>
              </a:ext>
            </a:extLst>
          </p:cNvPr>
          <p:cNvGrpSpPr/>
          <p:nvPr/>
        </p:nvGrpSpPr>
        <p:grpSpPr>
          <a:xfrm rot="5400000">
            <a:off x="5680501" y="2709985"/>
            <a:ext cx="424181" cy="391840"/>
            <a:chOff x="9121844" y="3455958"/>
            <a:chExt cx="335826" cy="33582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DA748B-452C-463F-B7F6-BD34B0C04619}"/>
                </a:ext>
              </a:extLst>
            </p:cNvPr>
            <p:cNvSpPr/>
            <p:nvPr/>
          </p:nvSpPr>
          <p:spPr>
            <a:xfrm>
              <a:off x="9121844" y="3455958"/>
              <a:ext cx="335826" cy="3358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508AD28-0225-412C-B186-4154FD68AC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249813" y="3553501"/>
              <a:ext cx="79888" cy="140740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974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62F5B03-68F3-4AA6-AE18-8CD02B603E25}"/>
              </a:ext>
            </a:extLst>
          </p:cNvPr>
          <p:cNvSpPr/>
          <p:nvPr/>
        </p:nvSpPr>
        <p:spPr>
          <a:xfrm>
            <a:off x="5847780" y="646112"/>
            <a:ext cx="6188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83D44"/>
                </a:solidFill>
                <a:latin typeface="+mj-lt"/>
              </a:rPr>
              <a:t>Moving up the Supply Chain Spectrum requires: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250BE-FC9D-4229-8AE7-CCF85DFFD135}"/>
              </a:ext>
            </a:extLst>
          </p:cNvPr>
          <p:cNvGrpSpPr/>
          <p:nvPr/>
        </p:nvGrpSpPr>
        <p:grpSpPr>
          <a:xfrm>
            <a:off x="5678042" y="1850707"/>
            <a:ext cx="4977978" cy="1110733"/>
            <a:chOff x="6096000" y="3473957"/>
            <a:chExt cx="4861613" cy="96853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97BC1F-11CB-45B3-97FE-BD78A371D58E}"/>
                </a:ext>
              </a:extLst>
            </p:cNvPr>
            <p:cNvSpPr txBox="1"/>
            <p:nvPr/>
          </p:nvSpPr>
          <p:spPr>
            <a:xfrm>
              <a:off x="6096000" y="3473957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01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0677CC3-7DB6-49A3-B543-CA61F8E78112}"/>
                </a:ext>
              </a:extLst>
            </p:cNvPr>
            <p:cNvSpPr txBox="1"/>
            <p:nvPr/>
          </p:nvSpPr>
          <p:spPr>
            <a:xfrm>
              <a:off x="7101572" y="3534547"/>
              <a:ext cx="385604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A Top Down Commitment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There are critical elements that cannot be delegated.</a:t>
              </a:r>
              <a:endParaRPr lang="id-ID" sz="16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645768" y="2911435"/>
            <a:ext cx="5831996" cy="1058895"/>
            <a:chOff x="6096000" y="4587182"/>
            <a:chExt cx="4950103" cy="92333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02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4076574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Resources (Tools, Technology, People)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Great supply chains cannot be built on the cheap.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649884" y="3959978"/>
            <a:ext cx="5831996" cy="1137287"/>
            <a:chOff x="6096000" y="4587182"/>
            <a:chExt cx="4950103" cy="9916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03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407657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Experience and Expertise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Make sure the resources are invested in the right areas, addressing the right issues</a:t>
              </a:r>
              <a:r>
                <a:rPr lang="en-US" sz="15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</p:grpSp>
      <p:pic>
        <p:nvPicPr>
          <p:cNvPr id="1026" name="Picture 2" descr="C:\Users\michelbrent\Documents\2020 marketing planning\presentation redesign suzy\photos\stock photos\AdobeStock_216822697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6774" y="1665511"/>
            <a:ext cx="6438213" cy="361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489C3-C1EE-5FD0-E21B-3EFC6C8D9991}"/>
              </a:ext>
            </a:extLst>
          </p:cNvPr>
          <p:cNvSpPr txBox="1"/>
          <p:nvPr/>
        </p:nvSpPr>
        <p:spPr>
          <a:xfrm>
            <a:off x="880322" y="5707902"/>
            <a:ext cx="10206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Turning your Supply Chain from a Liability to a Competitive Asset</a:t>
            </a:r>
            <a:r>
              <a:rPr lang="en-US" sz="24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0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AB315889-2958-4E6D-B355-0387F43DB38B}"/>
              </a:ext>
            </a:extLst>
          </p:cNvPr>
          <p:cNvGrpSpPr/>
          <p:nvPr/>
        </p:nvGrpSpPr>
        <p:grpSpPr>
          <a:xfrm>
            <a:off x="5822668" y="1049073"/>
            <a:ext cx="5718974" cy="984885"/>
            <a:chOff x="975430" y="1076870"/>
            <a:chExt cx="5102113" cy="98488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D61703-2243-4805-B140-B91423FDF29C}"/>
                </a:ext>
              </a:extLst>
            </p:cNvPr>
            <p:cNvSpPr txBox="1"/>
            <p:nvPr/>
          </p:nvSpPr>
          <p:spPr>
            <a:xfrm>
              <a:off x="975430" y="1076870"/>
              <a:ext cx="4432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spc="300">
                  <a:solidFill>
                    <a:schemeClr val="tx1">
                      <a:lumMod val="50000"/>
                      <a:lumOff val="50000"/>
                    </a:schemeClr>
                  </a:solidFill>
                  <a:ea typeface="Roboto Light" panose="02000000000000000000" pitchFamily="2" charset="0"/>
                  <a:cs typeface="Segoe UI" panose="020B0502040204020203" pitchFamily="34" charset="0"/>
                </a:defRPr>
              </a:lvl1pPr>
            </a:lstStyle>
            <a:p>
              <a:r>
                <a:rPr lang="en-US" sz="2000" dirty="0">
                  <a:solidFill>
                    <a:schemeClr val="tx1"/>
                  </a:solidFill>
                  <a:latin typeface="Lora" panose="02000503000000020004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Mutually Beneficial Outcomes</a:t>
              </a:r>
              <a:endParaRPr lang="id-ID" sz="2000" dirty="0">
                <a:solidFill>
                  <a:schemeClr val="tx1"/>
                </a:solidFill>
                <a:latin typeface="Lora" panose="02000503000000020004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62F5B03-68F3-4AA6-AE18-8CD02B603E25}"/>
                </a:ext>
              </a:extLst>
            </p:cNvPr>
            <p:cNvSpPr/>
            <p:nvPr/>
          </p:nvSpPr>
          <p:spPr>
            <a:xfrm>
              <a:off x="975435" y="1353869"/>
              <a:ext cx="51021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solidFill>
                    <a:srgbClr val="383D44"/>
                  </a:solidFill>
                  <a:latin typeface="+mj-lt"/>
                </a:rPr>
                <a:t>We Win Together!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250BE-FC9D-4229-8AE7-CCF85DFFD135}"/>
              </a:ext>
            </a:extLst>
          </p:cNvPr>
          <p:cNvGrpSpPr/>
          <p:nvPr/>
        </p:nvGrpSpPr>
        <p:grpSpPr>
          <a:xfrm>
            <a:off x="5794406" y="2209626"/>
            <a:ext cx="4861613" cy="968531"/>
            <a:chOff x="6096000" y="3473957"/>
            <a:chExt cx="4861613" cy="968531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597BC1F-11CB-45B3-97FE-BD78A371D58E}"/>
                </a:ext>
              </a:extLst>
            </p:cNvPr>
            <p:cNvSpPr txBox="1"/>
            <p:nvPr/>
          </p:nvSpPr>
          <p:spPr>
            <a:xfrm>
              <a:off x="6096000" y="3473957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01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0677CC3-7DB6-49A3-B543-CA61F8E78112}"/>
                </a:ext>
              </a:extLst>
            </p:cNvPr>
            <p:cNvSpPr txBox="1"/>
            <p:nvPr/>
          </p:nvSpPr>
          <p:spPr>
            <a:xfrm>
              <a:off x="7101572" y="3534547"/>
              <a:ext cx="3856041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Predictability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You can’t have lean without a predictable supply chain.</a:t>
              </a:r>
              <a:endParaRPr lang="id-ID" sz="1600" dirty="0">
                <a:solidFill>
                  <a:srgbClr val="383D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782096" y="3263717"/>
            <a:ext cx="5695668" cy="991685"/>
            <a:chOff x="6096000" y="4587182"/>
            <a:chExt cx="4950103" cy="99168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02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9" y="4670926"/>
              <a:ext cx="4076574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Dependability and Reliability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know who to call and are confident in their ability to consistently produce on our behalf</a:t>
              </a:r>
              <a:r>
                <a:rPr lang="en-US" sz="15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E7F3FE-3937-494B-A895-155C55E49F30}"/>
              </a:ext>
            </a:extLst>
          </p:cNvPr>
          <p:cNvGrpSpPr/>
          <p:nvPr/>
        </p:nvGrpSpPr>
        <p:grpSpPr>
          <a:xfrm>
            <a:off x="5786210" y="4322297"/>
            <a:ext cx="5755430" cy="991685"/>
            <a:chOff x="6096000" y="4587182"/>
            <a:chExt cx="5002043" cy="9916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6C843A-0630-4C8B-A368-D05F11C805BE}"/>
                </a:ext>
              </a:extLst>
            </p:cNvPr>
            <p:cNvSpPr txBox="1"/>
            <p:nvPr/>
          </p:nvSpPr>
          <p:spPr>
            <a:xfrm>
              <a:off x="6096000" y="4587182"/>
              <a:ext cx="11557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4800">
                  <a:latin typeface="+mj-lt"/>
                </a:defRPr>
              </a:lvl1pPr>
            </a:lstStyle>
            <a:p>
              <a:r>
                <a:rPr lang="en-US" sz="5400" dirty="0">
                  <a:solidFill>
                    <a:schemeClr val="bg1">
                      <a:lumMod val="75000"/>
                      <a:alpha val="50000"/>
                    </a:schemeClr>
                  </a:solidFill>
                </a:rPr>
                <a:t>03</a:t>
              </a:r>
              <a:endParaRPr lang="id-ID" sz="5400" dirty="0">
                <a:solidFill>
                  <a:schemeClr val="bg1">
                    <a:lumMod val="75000"/>
                    <a:alpha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3E0186-CA67-483E-BE8D-910AFAAA5B9F}"/>
                </a:ext>
              </a:extLst>
            </p:cNvPr>
            <p:cNvSpPr txBox="1"/>
            <p:nvPr/>
          </p:nvSpPr>
          <p:spPr>
            <a:xfrm>
              <a:off x="6969528" y="4670926"/>
              <a:ext cx="4128515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 Bold" panose="02000000000000000000" pitchFamily="2" charset="0"/>
                  <a:ea typeface="Roboto Bold" panose="02000000000000000000" pitchFamily="2" charset="0"/>
                  <a:cs typeface="Roboto Bold" panose="02000000000000000000" pitchFamily="2" charset="0"/>
                </a:rPr>
                <a:t>Accountability &amp; Savings 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>
                  <a:solidFill>
                    <a:srgbClr val="383D4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have a strategy and know who is responsible for achieving desired outcomes and savings. </a:t>
              </a:r>
            </a:p>
          </p:txBody>
        </p:sp>
      </p:grpSp>
      <p:pic>
        <p:nvPicPr>
          <p:cNvPr id="3074" name="Picture 2" descr="C:\Users\michelbrent\Documents\2020 marketing planning\presentation redesign suzy\photos\stock photos\AdobeStock_20154102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0" y="1450829"/>
            <a:ext cx="6895693" cy="375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B0DCED-D3CD-B276-6951-F5923C057D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0" b="20040"/>
          <a:stretch>
            <a:fillRect/>
          </a:stretch>
        </p:blipFill>
        <p:spPr/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003B96D-BE1C-0A04-9008-69C13D3CB3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185901"/>
            <a:ext cx="13716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0821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id="{15C43460-8D76-3EA0-B66B-FAD075810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r="25028"/>
          <a:stretch>
            <a:fillRect/>
          </a:stretch>
        </p:blipFill>
        <p:spPr>
          <a:xfrm>
            <a:off x="7303285" y="806823"/>
            <a:ext cx="4908176" cy="5754221"/>
          </a:xfrm>
          <a:custGeom>
            <a:avLst/>
            <a:gdLst>
              <a:gd name="connsiteX0" fmla="*/ 0 w 6095999"/>
              <a:gd name="connsiteY0" fmla="*/ 0 h 6857999"/>
              <a:gd name="connsiteX1" fmla="*/ 6095999 w 6095999"/>
              <a:gd name="connsiteY1" fmla="*/ 0 h 6857999"/>
              <a:gd name="connsiteX2" fmla="*/ 6095999 w 6095999"/>
              <a:gd name="connsiteY2" fmla="*/ 6857999 h 6857999"/>
              <a:gd name="connsiteX3" fmla="*/ 0 w 609599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6857999">
                <a:moveTo>
                  <a:pt x="0" y="0"/>
                </a:moveTo>
                <a:lnTo>
                  <a:pt x="6095999" y="0"/>
                </a:lnTo>
                <a:lnTo>
                  <a:pt x="609599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7" name="object 7"/>
          <p:cNvSpPr txBox="1"/>
          <p:nvPr/>
        </p:nvSpPr>
        <p:spPr>
          <a:xfrm>
            <a:off x="559397" y="1225175"/>
            <a:ext cx="6516317" cy="410474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221888" indent="-25214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Supply chains are volatile as ever – and will continue to be well into the future</a:t>
            </a:r>
          </a:p>
          <a:p>
            <a:pPr marL="263352" marR="221888" indent="-25214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In a sea of volatility, having and working your plan is essential. </a:t>
            </a:r>
            <a:r>
              <a:rPr lang="en-US" b="1" spc="-9" dirty="0">
                <a:latin typeface="Roboto"/>
                <a:cs typeface="Roboto"/>
              </a:rPr>
              <a:t>No plan = Plan to fail</a:t>
            </a:r>
          </a:p>
          <a:p>
            <a:pPr marL="263352" marR="221888" indent="-25214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Scarcity has made C-Level executives aware of the “Economic Value” of supply chains </a:t>
            </a:r>
          </a:p>
          <a:p>
            <a:pPr marL="263352" marR="221888" indent="-25214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Having “Real Time” data and understanding that data is critically important in managing through cycles</a:t>
            </a:r>
          </a:p>
          <a:p>
            <a:pPr marL="263352" marR="221888" indent="-25214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Scenario planning that assesses the impact of future events can be a lifeboat</a:t>
            </a:r>
          </a:p>
          <a:p>
            <a:pPr marL="263352" marR="221888" indent="-252146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Managing from within and communicating upstream is essential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1198" y="287253"/>
            <a:ext cx="10489603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lang="en-US" dirty="0"/>
              <a:t>LESSONS LEARNED – LIVING IN A POST COVID WORLD </a:t>
            </a:r>
            <a:endParaRPr spc="-9" dirty="0"/>
          </a:p>
        </p:txBody>
      </p:sp>
    </p:spTree>
    <p:extLst>
      <p:ext uri="{BB962C8B-B14F-4D97-AF65-F5344CB8AC3E}">
        <p14:creationId xmlns:p14="http://schemas.microsoft.com/office/powerpoint/2010/main" val="406965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 flipH="1">
            <a:off x="2321167" y="222738"/>
            <a:ext cx="7690338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dirty="0"/>
              <a:t>OVERALL</a:t>
            </a:r>
            <a:r>
              <a:rPr spc="4" dirty="0"/>
              <a:t> </a:t>
            </a:r>
            <a:r>
              <a:rPr dirty="0"/>
              <a:t>MARKET</a:t>
            </a:r>
            <a:r>
              <a:rPr spc="-75" dirty="0"/>
              <a:t> </a:t>
            </a:r>
            <a:r>
              <a:rPr spc="-9" dirty="0"/>
              <a:t>OUTLOOK</a:t>
            </a:r>
          </a:p>
        </p:txBody>
      </p:sp>
      <p:sp>
        <p:nvSpPr>
          <p:cNvPr id="57" name="object 16">
            <a:extLst>
              <a:ext uri="{FF2B5EF4-FFF2-40B4-BE49-F238E27FC236}">
                <a16:creationId xmlns:a16="http://schemas.microsoft.com/office/drawing/2014/main" id="{487195AB-17AF-9ADC-2B13-76AFF34B2919}"/>
              </a:ext>
            </a:extLst>
          </p:cNvPr>
          <p:cNvSpPr txBox="1"/>
          <p:nvPr/>
        </p:nvSpPr>
        <p:spPr>
          <a:xfrm>
            <a:off x="581809" y="1273435"/>
            <a:ext cx="4093605" cy="384467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78445">
              <a:lnSpc>
                <a:spcPct val="107200"/>
              </a:lnSpc>
              <a:spcBef>
                <a:spcPts val="88"/>
              </a:spcBef>
            </a:pPr>
            <a:r>
              <a:rPr lang="en-US" spc="-18" dirty="0">
                <a:latin typeface="Roboto"/>
                <a:cs typeface="Roboto"/>
              </a:rPr>
              <a:t>We continue</a:t>
            </a:r>
            <a:r>
              <a:rPr lang="en-US" spc="-35" dirty="0">
                <a:latin typeface="Roboto"/>
                <a:cs typeface="Roboto"/>
              </a:rPr>
              <a:t> </a:t>
            </a:r>
            <a:r>
              <a:rPr lang="en-US" dirty="0">
                <a:latin typeface="Roboto"/>
                <a:cs typeface="Roboto"/>
              </a:rPr>
              <a:t>to</a:t>
            </a:r>
            <a:r>
              <a:rPr lang="en-US" spc="-40" dirty="0">
                <a:latin typeface="Roboto"/>
                <a:cs typeface="Roboto"/>
              </a:rPr>
              <a:t> </a:t>
            </a:r>
            <a:r>
              <a:rPr lang="en-US" dirty="0">
                <a:latin typeface="Roboto"/>
                <a:cs typeface="Roboto"/>
              </a:rPr>
              <a:t>see</a:t>
            </a:r>
            <a:r>
              <a:rPr lang="en-US" spc="-35" dirty="0">
                <a:latin typeface="Roboto"/>
                <a:cs typeface="Roboto"/>
              </a:rPr>
              <a:t> </a:t>
            </a:r>
            <a:r>
              <a:rPr lang="en-US" spc="-9" dirty="0">
                <a:latin typeface="Roboto"/>
                <a:cs typeface="Roboto"/>
              </a:rPr>
              <a:t>mixed</a:t>
            </a:r>
            <a:r>
              <a:rPr lang="en-US" spc="-40" dirty="0">
                <a:latin typeface="Roboto"/>
                <a:cs typeface="Roboto"/>
              </a:rPr>
              <a:t> </a:t>
            </a:r>
            <a:r>
              <a:rPr lang="en-US" spc="-9" dirty="0">
                <a:latin typeface="Roboto"/>
                <a:cs typeface="Roboto"/>
              </a:rPr>
              <a:t>signals</a:t>
            </a:r>
            <a:r>
              <a:rPr lang="en-US" spc="-35" dirty="0">
                <a:latin typeface="Roboto"/>
                <a:cs typeface="Roboto"/>
              </a:rPr>
              <a:t> </a:t>
            </a:r>
            <a:r>
              <a:rPr lang="en-US" dirty="0">
                <a:latin typeface="Roboto"/>
                <a:cs typeface="Roboto"/>
              </a:rPr>
              <a:t>in</a:t>
            </a:r>
            <a:r>
              <a:rPr lang="en-US" spc="-40" dirty="0">
                <a:latin typeface="Roboto"/>
                <a:cs typeface="Roboto"/>
              </a:rPr>
              <a:t> </a:t>
            </a:r>
            <a:r>
              <a:rPr lang="en-US" dirty="0">
                <a:latin typeface="Roboto"/>
                <a:cs typeface="Roboto"/>
              </a:rPr>
              <a:t>the</a:t>
            </a:r>
            <a:r>
              <a:rPr lang="en-US" spc="-35" dirty="0">
                <a:latin typeface="Roboto"/>
                <a:cs typeface="Roboto"/>
              </a:rPr>
              <a:t> </a:t>
            </a:r>
            <a:r>
              <a:rPr lang="en-US" spc="-22" dirty="0">
                <a:latin typeface="Roboto"/>
                <a:cs typeface="Roboto"/>
              </a:rPr>
              <a:t>economy.</a:t>
            </a:r>
            <a:endParaRPr lang="en-US" dirty="0">
              <a:latin typeface="Roboto"/>
              <a:cs typeface="Roboto"/>
            </a:endParaRPr>
          </a:p>
          <a:p>
            <a:pPr marL="11206" marR="4483">
              <a:lnSpc>
                <a:spcPct val="107200"/>
              </a:lnSpc>
            </a:pPr>
            <a:endParaRPr lang="en-US" spc="-44" dirty="0">
              <a:latin typeface="Roboto"/>
              <a:cs typeface="Roboto"/>
            </a:endParaRP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spc="-18" dirty="0">
                <a:latin typeface="Roboto"/>
                <a:cs typeface="Roboto"/>
              </a:rPr>
              <a:t>Unemployment</a:t>
            </a:r>
            <a:r>
              <a:rPr lang="en-US" spc="-40" dirty="0">
                <a:latin typeface="Roboto"/>
                <a:cs typeface="Roboto"/>
              </a:rPr>
              <a:t> </a:t>
            </a:r>
            <a:r>
              <a:rPr lang="en-US" spc="-9" dirty="0">
                <a:latin typeface="Roboto"/>
                <a:cs typeface="Roboto"/>
              </a:rPr>
              <a:t>rate</a:t>
            </a:r>
            <a:r>
              <a:rPr lang="en-US" spc="-44" dirty="0">
                <a:latin typeface="Roboto"/>
                <a:cs typeface="Roboto"/>
              </a:rPr>
              <a:t> </a:t>
            </a:r>
            <a:r>
              <a:rPr lang="en-US" dirty="0">
                <a:latin typeface="Roboto"/>
                <a:cs typeface="Roboto"/>
              </a:rPr>
              <a:t>of</a:t>
            </a:r>
            <a:r>
              <a:rPr lang="en-US" spc="-40" dirty="0">
                <a:latin typeface="Roboto"/>
                <a:cs typeface="Roboto"/>
              </a:rPr>
              <a:t> </a:t>
            </a:r>
            <a:r>
              <a:rPr lang="en-US" spc="-9" dirty="0">
                <a:latin typeface="Roboto"/>
                <a:cs typeface="Roboto"/>
              </a:rPr>
              <a:t>3.4% reported in April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endParaRPr lang="en-US" spc="-9" dirty="0">
              <a:latin typeface="Roboto"/>
              <a:cs typeface="Roboto"/>
            </a:endParaRP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spc="-9" dirty="0">
                <a:latin typeface="Roboto"/>
                <a:cs typeface="Roboto"/>
              </a:rPr>
              <a:t>Inflation dropped to 4</a:t>
            </a:r>
            <a:r>
              <a:rPr lang="en-US" dirty="0">
                <a:latin typeface="Roboto"/>
                <a:cs typeface="Roboto"/>
              </a:rPr>
              <a:t>.9%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Greater demand for air travel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Decreased demand for goods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>
              <a:lnSpc>
                <a:spcPct val="100000"/>
              </a:lnSpc>
            </a:pPr>
            <a:endParaRPr dirty="0">
              <a:latin typeface="Roboto"/>
              <a:cs typeface="Roboto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D0E6576B-A301-1067-5696-5E959BD1A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589"/>
          <a:stretch/>
        </p:blipFill>
        <p:spPr>
          <a:xfrm>
            <a:off x="4920343" y="763925"/>
            <a:ext cx="7282821" cy="51077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581809" y="995038"/>
            <a:ext cx="6462432" cy="4196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221888">
              <a:lnSpc>
                <a:spcPct val="107200"/>
              </a:lnSpc>
              <a:spcBef>
                <a:spcPts val="88"/>
              </a:spcBef>
            </a:pPr>
            <a:endParaRPr lang="en-US" sz="1235" dirty="0">
              <a:latin typeface="Roboto"/>
              <a:cs typeface="Roboto"/>
            </a:endParaRPr>
          </a:p>
          <a:p>
            <a:pPr marL="263352" marR="221888" indent="-252146">
              <a:lnSpc>
                <a:spcPct val="107200"/>
              </a:lnSpc>
              <a:spcBef>
                <a:spcPts val="88"/>
              </a:spcBef>
              <a:buFont typeface="Arial" panose="020B0604020202020204" pitchFamily="34" charset="0"/>
              <a:buChar char="•"/>
            </a:pPr>
            <a:r>
              <a:rPr lang="en-US" sz="1235" spc="-9" dirty="0">
                <a:latin typeface="Roboto"/>
                <a:cs typeface="Roboto"/>
              </a:rPr>
              <a:t>Graphs from Don</a:t>
            </a:r>
            <a:endParaRPr sz="1235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68887" y="246186"/>
            <a:ext cx="10097914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dirty="0"/>
              <a:t>TRUCKLOAD</a:t>
            </a:r>
            <a:r>
              <a:rPr lang="en-US" spc="-9" dirty="0"/>
              <a:t> – SPOT RATES STILL IN DECLINE</a:t>
            </a:r>
            <a:endParaRPr spc="-9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A66D8A-0557-08BE-42BC-DDFDA5EE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3"/>
          <a:stretch/>
        </p:blipFill>
        <p:spPr>
          <a:xfrm>
            <a:off x="990600" y="779012"/>
            <a:ext cx="10462719" cy="457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A59DF7-4247-50E0-A264-E9959E5CB4F0}"/>
              </a:ext>
            </a:extLst>
          </p:cNvPr>
          <p:cNvSpPr txBox="1"/>
          <p:nvPr/>
        </p:nvSpPr>
        <p:spPr>
          <a:xfrm>
            <a:off x="515471" y="5463374"/>
            <a:ext cx="403501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Source: DAT Trendlines</a:t>
            </a:r>
          </a:p>
        </p:txBody>
      </p:sp>
    </p:spTree>
    <p:extLst>
      <p:ext uri="{BB962C8B-B14F-4D97-AF65-F5344CB8AC3E}">
        <p14:creationId xmlns:p14="http://schemas.microsoft.com/office/powerpoint/2010/main" val="14502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87182" y="222738"/>
            <a:ext cx="9155723" cy="8260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dirty="0"/>
              <a:t>TRUCKLOAD</a:t>
            </a:r>
            <a:r>
              <a:rPr lang="en-US" spc="-9" dirty="0"/>
              <a:t> – SPOT VS CONTRACT </a:t>
            </a:r>
            <a:br>
              <a:rPr lang="en-US" spc="-9" dirty="0"/>
            </a:br>
            <a:r>
              <a:rPr lang="en-US" spc="-9" dirty="0"/>
              <a:t>MARKET INVERSION CONTINUES</a:t>
            </a:r>
            <a:endParaRPr spc="-9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59DF7-4247-50E0-A264-E9959E5CB4F0}"/>
              </a:ext>
            </a:extLst>
          </p:cNvPr>
          <p:cNvSpPr txBox="1"/>
          <p:nvPr/>
        </p:nvSpPr>
        <p:spPr>
          <a:xfrm>
            <a:off x="1322295" y="5463374"/>
            <a:ext cx="4035015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Source: DAT Trendlines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8FA9D-43AC-8AD2-ED78-E0B749E6A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0" t="17555" r="10226" b="4029"/>
          <a:stretch/>
        </p:blipFill>
        <p:spPr>
          <a:xfrm>
            <a:off x="1417017" y="1134575"/>
            <a:ext cx="9452689" cy="45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260" y="981740"/>
            <a:ext cx="12185837" cy="5827048"/>
            <a:chOff x="6350" y="1168412"/>
            <a:chExt cx="13810615" cy="660398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0890" y="1168412"/>
              <a:ext cx="5525693" cy="58817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0" y="6772910"/>
              <a:ext cx="13810615" cy="999490"/>
            </a:xfrm>
            <a:custGeom>
              <a:avLst/>
              <a:gdLst/>
              <a:ahLst/>
              <a:cxnLst/>
              <a:rect l="l" t="t" r="r" b="b"/>
              <a:pathLst>
                <a:path w="13810615" h="999490">
                  <a:moveTo>
                    <a:pt x="13810234" y="0"/>
                  </a:moveTo>
                  <a:lnTo>
                    <a:pt x="0" y="0"/>
                  </a:lnTo>
                  <a:lnTo>
                    <a:pt x="0" y="9994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 dirty="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50084" y="296956"/>
            <a:ext cx="10086191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8"/>
              </a:spcBef>
            </a:pPr>
            <a:r>
              <a:rPr dirty="0"/>
              <a:t>TRUCKLOAD</a:t>
            </a:r>
            <a:r>
              <a:rPr spc="-132" dirty="0"/>
              <a:t> </a:t>
            </a:r>
            <a:r>
              <a:rPr spc="-9" dirty="0"/>
              <a:t>MARKET</a:t>
            </a:r>
            <a:r>
              <a:rPr lang="en-US" spc="-9" dirty="0"/>
              <a:t> – COMPRESSION OF CYCLES</a:t>
            </a:r>
            <a:endParaRPr spc="-9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82BB6-B126-95A1-2B85-0E538F6F80A0}"/>
              </a:ext>
            </a:extLst>
          </p:cNvPr>
          <p:cNvSpPr txBox="1"/>
          <p:nvPr/>
        </p:nvSpPr>
        <p:spPr>
          <a:xfrm>
            <a:off x="518746" y="838146"/>
            <a:ext cx="61487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j-lt"/>
              </a:rPr>
              <a:t>We are in a freight recession.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</a:rPr>
              <a:t>- Shelly Simpson, President, JB Hunt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- JB Hunt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C954E-CC2E-0D8F-0885-7F54DB7092C1}"/>
              </a:ext>
            </a:extLst>
          </p:cNvPr>
          <p:cNvSpPr txBox="1"/>
          <p:nvPr/>
        </p:nvSpPr>
        <p:spPr>
          <a:xfrm>
            <a:off x="1011120" y="2941312"/>
            <a:ext cx="5776542" cy="2150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Higher embedded cost structures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Inflationary Costs for the foreseeable future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Variability of supply and demand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Lack of drivers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Lingering  COVID-related issues affecting Warehouse / DC capacity</a:t>
            </a: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Legislative concerns (</a:t>
            </a:r>
            <a:r>
              <a:rPr lang="en-US" dirty="0" err="1">
                <a:latin typeface="Roboto"/>
                <a:cs typeface="Roboto"/>
              </a:rPr>
              <a:t>e.g.AB</a:t>
            </a:r>
            <a:r>
              <a:rPr lang="en-US" dirty="0">
                <a:latin typeface="Roboto"/>
                <a:cs typeface="Roboto"/>
              </a:rPr>
              <a:t> 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D536E-5414-FABB-D2BF-5C22F2A9AE72}"/>
              </a:ext>
            </a:extLst>
          </p:cNvPr>
          <p:cNvSpPr txBox="1"/>
          <p:nvPr/>
        </p:nvSpPr>
        <p:spPr>
          <a:xfrm>
            <a:off x="495310" y="1862086"/>
            <a:ext cx="6148754" cy="668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 marR="150727">
              <a:lnSpc>
                <a:spcPct val="107200"/>
              </a:lnSpc>
              <a:spcBef>
                <a:spcPts val="88"/>
              </a:spcBef>
            </a:pPr>
            <a:r>
              <a:rPr lang="en-US" spc="-9" dirty="0">
                <a:latin typeface="Roboto"/>
                <a:cs typeface="Roboto"/>
              </a:rPr>
              <a:t>After  big rate increases in 2021 and 2022, Shippers getting relief in 2023 but important issues remain. </a:t>
            </a:r>
          </a:p>
        </p:txBody>
      </p:sp>
    </p:spTree>
    <p:extLst>
      <p:ext uri="{BB962C8B-B14F-4D97-AF65-F5344CB8AC3E}">
        <p14:creationId xmlns:p14="http://schemas.microsoft.com/office/powerpoint/2010/main" val="291724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18457" y="-9433"/>
            <a:ext cx="5989063" cy="612225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67386" y="1018500"/>
            <a:ext cx="5352990" cy="457435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150727">
              <a:lnSpc>
                <a:spcPct val="107200"/>
              </a:lnSpc>
              <a:spcBef>
                <a:spcPts val="88"/>
              </a:spcBef>
            </a:pPr>
            <a:r>
              <a:rPr lang="en-US" b="1" spc="-9" dirty="0">
                <a:latin typeface="Roboto"/>
                <a:cs typeface="Roboto"/>
              </a:rPr>
              <a:t>Summer of Teamsters </a:t>
            </a:r>
            <a:endParaRPr b="1" dirty="0">
              <a:latin typeface="Roboto"/>
              <a:cs typeface="Roboto"/>
            </a:endParaRPr>
          </a:p>
          <a:p>
            <a:pPr>
              <a:spcBef>
                <a:spcPts val="49"/>
              </a:spcBef>
            </a:pPr>
            <a:endParaRPr dirty="0">
              <a:latin typeface="Roboto"/>
              <a:cs typeface="Roboto"/>
            </a:endParaRPr>
          </a:p>
          <a:p>
            <a:pPr marL="263352" marR="4483" indent="-252146">
              <a:lnSpc>
                <a:spcPct val="1072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/>
                <a:cs typeface="Roboto"/>
              </a:rPr>
              <a:t>ABF, </a:t>
            </a:r>
            <a:r>
              <a:rPr lang="en-US" dirty="0" err="1">
                <a:latin typeface="Roboto"/>
                <a:cs typeface="Roboto"/>
              </a:rPr>
              <a:t>TForce</a:t>
            </a:r>
            <a:r>
              <a:rPr lang="en-US" dirty="0">
                <a:latin typeface="Roboto"/>
                <a:cs typeface="Roboto"/>
              </a:rPr>
              <a:t>, Yellow</a:t>
            </a:r>
          </a:p>
          <a:p>
            <a:pPr marL="263352" marR="110944" indent="-252146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/>
              <a:cs typeface="Roboto"/>
            </a:endParaRPr>
          </a:p>
          <a:p>
            <a:pPr marL="263352" marR="110944" indent="-2521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Roboto"/>
                <a:cs typeface="Roboto"/>
              </a:rPr>
              <a:t>What Matters To Your LTL Carriers</a:t>
            </a:r>
            <a:endParaRPr lang="en-US" spc="-9" dirty="0">
              <a:latin typeface="Roboto"/>
              <a:cs typeface="Roboto"/>
            </a:endParaRPr>
          </a:p>
          <a:p>
            <a:pPr marL="720552" marR="110944" lvl="1" indent="-2521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dirty="0">
                <a:latin typeface="Roboto"/>
                <a:cs typeface="Roboto"/>
              </a:rPr>
              <a:t>How</a:t>
            </a:r>
            <a:r>
              <a:rPr spc="-57" dirty="0">
                <a:latin typeface="Roboto"/>
                <a:cs typeface="Roboto"/>
              </a:rPr>
              <a:t> </a:t>
            </a:r>
            <a:r>
              <a:rPr lang="en-US" spc="-57" dirty="0">
                <a:latin typeface="Roboto"/>
                <a:cs typeface="Roboto"/>
              </a:rPr>
              <a:t>does </a:t>
            </a:r>
            <a:r>
              <a:rPr spc="-9" dirty="0">
                <a:latin typeface="Roboto"/>
                <a:cs typeface="Roboto"/>
              </a:rPr>
              <a:t>freight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fit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lang="en-US" spc="-44" dirty="0">
                <a:latin typeface="Roboto"/>
                <a:cs typeface="Roboto"/>
              </a:rPr>
              <a:t>in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18" dirty="0">
                <a:latin typeface="Roboto"/>
                <a:cs typeface="Roboto"/>
              </a:rPr>
              <a:t>carrier’s</a:t>
            </a:r>
            <a:r>
              <a:rPr spc="-44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network?</a:t>
            </a:r>
            <a:endParaRPr lang="en-US" spc="-9" dirty="0">
              <a:latin typeface="Roboto"/>
              <a:cs typeface="Roboto"/>
            </a:endParaRPr>
          </a:p>
          <a:p>
            <a:pPr marL="468406" marR="110944" lvl="1">
              <a:lnSpc>
                <a:spcPct val="150000"/>
              </a:lnSpc>
            </a:pPr>
            <a:endParaRPr lang="en-US" spc="-9" dirty="0">
              <a:latin typeface="Roboto"/>
              <a:cs typeface="Roboto"/>
            </a:endParaRPr>
          </a:p>
          <a:p>
            <a:pPr marL="720552" marR="110944" lvl="1" indent="-2521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dirty="0">
                <a:latin typeface="Roboto"/>
                <a:cs typeface="Roboto"/>
              </a:rPr>
              <a:t>What</a:t>
            </a:r>
            <a:r>
              <a:rPr spc="-53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are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the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18" dirty="0">
                <a:latin typeface="Roboto"/>
                <a:cs typeface="Roboto"/>
              </a:rPr>
              <a:t>critical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issues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affecting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my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carriers?</a:t>
            </a:r>
            <a:endParaRPr lang="en-US" spc="-9" dirty="0">
              <a:latin typeface="Roboto"/>
              <a:cs typeface="Roboto"/>
            </a:endParaRPr>
          </a:p>
          <a:p>
            <a:pPr marL="468406" marR="110944" lvl="1">
              <a:lnSpc>
                <a:spcPct val="150000"/>
              </a:lnSpc>
            </a:pPr>
            <a:endParaRPr lang="en-US" spc="-9" dirty="0">
              <a:latin typeface="Roboto"/>
              <a:cs typeface="Roboto"/>
            </a:endParaRPr>
          </a:p>
          <a:p>
            <a:pPr marL="720552" marR="110944" lvl="1" indent="-2521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dirty="0">
                <a:latin typeface="Roboto"/>
                <a:cs typeface="Roboto"/>
              </a:rPr>
              <a:t>What</a:t>
            </a:r>
            <a:r>
              <a:rPr spc="-53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issues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are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18" dirty="0">
                <a:latin typeface="Roboto"/>
                <a:cs typeface="Roboto"/>
              </a:rPr>
              <a:t>carriers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anticipating</a:t>
            </a:r>
            <a:r>
              <a:rPr spc="-53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in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the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dirty="0">
                <a:latin typeface="Roboto"/>
                <a:cs typeface="Roboto"/>
              </a:rPr>
              <a:t>next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13" dirty="0">
                <a:latin typeface="Roboto"/>
                <a:cs typeface="Roboto"/>
              </a:rPr>
              <a:t>6-</a:t>
            </a:r>
            <a:r>
              <a:rPr dirty="0">
                <a:latin typeface="Roboto"/>
                <a:cs typeface="Roboto"/>
              </a:rPr>
              <a:t>12</a:t>
            </a:r>
            <a:r>
              <a:rPr spc="-49" dirty="0">
                <a:latin typeface="Roboto"/>
                <a:cs typeface="Roboto"/>
              </a:rPr>
              <a:t> </a:t>
            </a:r>
            <a:r>
              <a:rPr spc="-9" dirty="0">
                <a:latin typeface="Roboto"/>
                <a:cs typeface="Roboto"/>
              </a:rPr>
              <a:t>months?</a:t>
            </a:r>
            <a:endParaRPr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 flipH="1">
            <a:off x="5508170" y="321127"/>
            <a:ext cx="5288779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pc="-53" dirty="0"/>
              <a:t>LTL</a:t>
            </a:r>
            <a:endParaRPr spc="-9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5726485-9425-C78B-B634-39F965A57B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62517" y="170745"/>
            <a:ext cx="1371600" cy="400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3" y="1042158"/>
            <a:ext cx="12185837" cy="5815842"/>
            <a:chOff x="6350" y="1181112"/>
            <a:chExt cx="13810615" cy="659128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6499" y="1181112"/>
              <a:ext cx="5090083" cy="58817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50" y="6772910"/>
              <a:ext cx="13810615" cy="999490"/>
            </a:xfrm>
            <a:custGeom>
              <a:avLst/>
              <a:gdLst/>
              <a:ahLst/>
              <a:cxnLst/>
              <a:rect l="l" t="t" r="r" b="b"/>
              <a:pathLst>
                <a:path w="13810615" h="999490">
                  <a:moveTo>
                    <a:pt x="13810234" y="0"/>
                  </a:moveTo>
                  <a:lnTo>
                    <a:pt x="0" y="0"/>
                  </a:lnTo>
                  <a:lnTo>
                    <a:pt x="0" y="99949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88"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2147" y="1210235"/>
            <a:ext cx="6601162" cy="39354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150727">
              <a:spcBef>
                <a:spcPts val="88"/>
              </a:spcBef>
            </a:pPr>
            <a:r>
              <a:rPr lang="en-US" sz="1700" b="1" spc="-9" dirty="0">
                <a:latin typeface="Roboto"/>
                <a:cs typeface="Roboto"/>
              </a:rPr>
              <a:t>Summer of Teamsters continued</a:t>
            </a:r>
            <a:endParaRPr lang="en-US" sz="1700" b="1" dirty="0">
              <a:latin typeface="Roboto"/>
              <a:cs typeface="Roboto"/>
            </a:endParaRPr>
          </a:p>
          <a:p>
            <a:pPr>
              <a:spcBef>
                <a:spcPts val="49"/>
              </a:spcBef>
            </a:pPr>
            <a:endParaRPr sz="1700" dirty="0">
              <a:latin typeface="Roboto"/>
              <a:cs typeface="Roboto"/>
            </a:endParaRPr>
          </a:p>
          <a:p>
            <a:pPr marL="263352" marR="52110" indent="-252146">
              <a:buFont typeface="Arial" panose="020B0604020202020204" pitchFamily="34" charset="0"/>
              <a:buChar char="•"/>
            </a:pPr>
            <a:r>
              <a:rPr lang="en-US" sz="1700" spc="-9" dirty="0">
                <a:latin typeface="Roboto"/>
                <a:cs typeface="Roboto"/>
              </a:rPr>
              <a:t>Contract n</a:t>
            </a:r>
            <a:r>
              <a:rPr sz="1700" spc="-9" dirty="0">
                <a:latin typeface="Roboto"/>
                <a:cs typeface="Roboto"/>
              </a:rPr>
              <a:t>egotiations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between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lang="en-US" sz="1700" spc="-44" dirty="0">
                <a:latin typeface="Roboto"/>
                <a:cs typeface="Roboto"/>
              </a:rPr>
              <a:t>UPS and</a:t>
            </a:r>
            <a:r>
              <a:rPr sz="1700" spc="-66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Teamsters</a:t>
            </a:r>
            <a:r>
              <a:rPr lang="en-US" sz="1700" spc="-18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cover</a:t>
            </a:r>
            <a:r>
              <a:rPr lang="en-US" sz="1700" spc="-9" dirty="0">
                <a:latin typeface="Roboto"/>
                <a:cs typeface="Roboto"/>
              </a:rPr>
              <a:t>ing</a:t>
            </a:r>
            <a:r>
              <a:rPr sz="1700" spc="-49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about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340,000</a:t>
            </a:r>
            <a:r>
              <a:rPr sz="1700" spc="-49" dirty="0">
                <a:latin typeface="Roboto"/>
                <a:cs typeface="Roboto"/>
              </a:rPr>
              <a:t> </a:t>
            </a:r>
            <a:r>
              <a:rPr lang="en-US" sz="1700" spc="-49" dirty="0">
                <a:latin typeface="Roboto"/>
                <a:cs typeface="Roboto"/>
              </a:rPr>
              <a:t>U.S. </a:t>
            </a:r>
            <a:r>
              <a:rPr sz="1700" spc="-18" dirty="0">
                <a:latin typeface="Roboto"/>
                <a:cs typeface="Roboto"/>
              </a:rPr>
              <a:t>employees</a:t>
            </a:r>
            <a:r>
              <a:rPr lang="en-US" sz="1700" spc="-18" dirty="0">
                <a:latin typeface="Roboto"/>
                <a:cs typeface="Roboto"/>
              </a:rPr>
              <a:t>. Contract </a:t>
            </a:r>
            <a:r>
              <a:rPr sz="1700" dirty="0">
                <a:latin typeface="Roboto"/>
                <a:cs typeface="Roboto"/>
              </a:rPr>
              <a:t>ends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b="1" dirty="0">
                <a:latin typeface="Roboto"/>
                <a:cs typeface="Roboto"/>
              </a:rPr>
              <a:t>July</a:t>
            </a:r>
            <a:r>
              <a:rPr sz="1700" b="1" spc="-49" dirty="0">
                <a:latin typeface="Roboto"/>
                <a:cs typeface="Roboto"/>
              </a:rPr>
              <a:t> </a:t>
            </a:r>
            <a:r>
              <a:rPr sz="1700" b="1" dirty="0">
                <a:latin typeface="Roboto"/>
                <a:cs typeface="Roboto"/>
              </a:rPr>
              <a:t>31</a:t>
            </a:r>
            <a:endParaRPr lang="en-US" sz="1700" b="1" dirty="0">
              <a:latin typeface="Roboto"/>
              <a:cs typeface="Roboto"/>
            </a:endParaRPr>
          </a:p>
          <a:p>
            <a:pPr marL="263352" marR="52110" indent="-252146">
              <a:buFont typeface="Arial" panose="020B0604020202020204" pitchFamily="34" charset="0"/>
              <a:buChar char="•"/>
            </a:pPr>
            <a:endParaRPr lang="en-US" sz="1700" dirty="0">
              <a:latin typeface="Roboto"/>
              <a:cs typeface="Roboto"/>
            </a:endParaRPr>
          </a:p>
          <a:p>
            <a:pPr marL="11206" marR="52110"/>
            <a:r>
              <a:rPr sz="1700" b="1" spc="-9" dirty="0">
                <a:latin typeface="Roboto"/>
                <a:cs typeface="Roboto"/>
              </a:rPr>
              <a:t>FedEx</a:t>
            </a:r>
            <a:r>
              <a:rPr sz="1700" b="1" spc="-53" dirty="0">
                <a:latin typeface="Roboto"/>
                <a:cs typeface="Roboto"/>
              </a:rPr>
              <a:t> </a:t>
            </a:r>
            <a:r>
              <a:rPr sz="1700" b="1" spc="-9" dirty="0">
                <a:latin typeface="Roboto"/>
                <a:cs typeface="Roboto"/>
              </a:rPr>
              <a:t>Restructuring</a:t>
            </a:r>
            <a:br>
              <a:rPr lang="en-US" sz="1700" b="1" spc="-9" dirty="0">
                <a:latin typeface="Roboto"/>
                <a:cs typeface="Roboto"/>
              </a:rPr>
            </a:br>
            <a:endParaRPr lang="en-US" sz="1700" b="1" spc="-9" dirty="0">
              <a:latin typeface="Roboto"/>
              <a:cs typeface="Roboto"/>
            </a:endParaRPr>
          </a:p>
          <a:p>
            <a:pPr marL="263352" marR="52110" indent="-252146">
              <a:buFont typeface="Arial" panose="020B0604020202020204" pitchFamily="34" charset="0"/>
              <a:buChar char="•"/>
            </a:pPr>
            <a:r>
              <a:rPr sz="1700" i="1" spc="-18" dirty="0">
                <a:latin typeface="Roboto"/>
                <a:cs typeface="Roboto"/>
              </a:rPr>
              <a:t>Transport Topics </a:t>
            </a:r>
            <a:r>
              <a:rPr sz="1700" spc="-18" dirty="0">
                <a:latin typeface="Roboto"/>
                <a:cs typeface="Roboto"/>
              </a:rPr>
              <a:t>reported </a:t>
            </a:r>
            <a:r>
              <a:rPr lang="en-US" sz="1700" spc="-18" dirty="0">
                <a:latin typeface="Roboto"/>
                <a:cs typeface="Roboto"/>
              </a:rPr>
              <a:t>Fed Ex initiating a </a:t>
            </a:r>
            <a:r>
              <a:rPr sz="1700" dirty="0">
                <a:latin typeface="Roboto"/>
                <a:cs typeface="Roboto"/>
              </a:rPr>
              <a:t>$4</a:t>
            </a:r>
            <a:r>
              <a:rPr sz="1700" spc="-35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billion</a:t>
            </a:r>
            <a:r>
              <a:rPr sz="1700" spc="-31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cost-cutting</a:t>
            </a:r>
            <a:r>
              <a:rPr sz="1700" spc="-35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initiative</a:t>
            </a:r>
            <a:r>
              <a:rPr lang="en-US" sz="1700" spc="-18" dirty="0">
                <a:latin typeface="Roboto"/>
                <a:cs typeface="Roboto"/>
              </a:rPr>
              <a:t> combining </a:t>
            </a:r>
            <a:r>
              <a:rPr lang="en-US" sz="1700" spc="-9" dirty="0">
                <a:latin typeface="Roboto"/>
                <a:cs typeface="Roboto"/>
              </a:rPr>
              <a:t>ground,</a:t>
            </a:r>
            <a:r>
              <a:rPr lang="en-US" sz="1700" spc="-44" dirty="0">
                <a:latin typeface="Roboto"/>
                <a:cs typeface="Roboto"/>
              </a:rPr>
              <a:t> </a:t>
            </a:r>
            <a:r>
              <a:rPr lang="en-US" sz="1700" dirty="0">
                <a:latin typeface="Roboto"/>
                <a:cs typeface="Roboto"/>
              </a:rPr>
              <a:t>air</a:t>
            </a:r>
            <a:r>
              <a:rPr lang="en-US" sz="1700" spc="-44" dirty="0">
                <a:latin typeface="Roboto"/>
                <a:cs typeface="Roboto"/>
              </a:rPr>
              <a:t> </a:t>
            </a:r>
            <a:r>
              <a:rPr lang="en-US" sz="1700" dirty="0">
                <a:latin typeface="Roboto"/>
                <a:cs typeface="Roboto"/>
              </a:rPr>
              <a:t>and</a:t>
            </a:r>
            <a:r>
              <a:rPr lang="en-US" sz="1700" spc="-44" dirty="0">
                <a:latin typeface="Roboto"/>
                <a:cs typeface="Roboto"/>
              </a:rPr>
              <a:t> </a:t>
            </a:r>
            <a:r>
              <a:rPr lang="en-US" sz="1700" spc="-9" dirty="0">
                <a:latin typeface="Roboto"/>
                <a:cs typeface="Roboto"/>
              </a:rPr>
              <a:t>other</a:t>
            </a:r>
            <a:r>
              <a:rPr lang="en-US" sz="1700" spc="-44" dirty="0">
                <a:latin typeface="Roboto"/>
                <a:cs typeface="Roboto"/>
              </a:rPr>
              <a:t> </a:t>
            </a:r>
            <a:r>
              <a:rPr lang="en-US" sz="1700" spc="-18" dirty="0">
                <a:latin typeface="Roboto"/>
                <a:cs typeface="Roboto"/>
              </a:rPr>
              <a:t>operations</a:t>
            </a:r>
            <a:r>
              <a:rPr lang="en-US" sz="1700" spc="-44" dirty="0">
                <a:latin typeface="Roboto"/>
                <a:cs typeface="Roboto"/>
              </a:rPr>
              <a:t> </a:t>
            </a:r>
            <a:r>
              <a:rPr lang="en-US" sz="1700" dirty="0">
                <a:latin typeface="Roboto"/>
                <a:cs typeface="Roboto"/>
              </a:rPr>
              <a:t>by</a:t>
            </a:r>
            <a:r>
              <a:rPr lang="en-US" sz="1700" spc="-44" dirty="0">
                <a:latin typeface="Roboto"/>
                <a:cs typeface="Roboto"/>
              </a:rPr>
              <a:t> </a:t>
            </a:r>
            <a:r>
              <a:rPr lang="en-US" sz="1700" b="1" dirty="0">
                <a:latin typeface="Roboto"/>
                <a:cs typeface="Roboto"/>
              </a:rPr>
              <a:t>June</a:t>
            </a:r>
            <a:r>
              <a:rPr lang="en-US" sz="1700" b="1" spc="-44" dirty="0">
                <a:latin typeface="Roboto"/>
                <a:cs typeface="Roboto"/>
              </a:rPr>
              <a:t> </a:t>
            </a:r>
            <a:r>
              <a:rPr lang="en-US" sz="1700" b="1" spc="-18" dirty="0">
                <a:latin typeface="Roboto"/>
                <a:cs typeface="Roboto"/>
              </a:rPr>
              <a:t>2024.</a:t>
            </a:r>
            <a:br>
              <a:rPr lang="en-US" sz="1700" spc="-31" dirty="0">
                <a:latin typeface="Roboto"/>
                <a:cs typeface="Roboto"/>
              </a:rPr>
            </a:br>
            <a:r>
              <a:rPr sz="1700" spc="-35" dirty="0">
                <a:latin typeface="Roboto"/>
                <a:cs typeface="Roboto"/>
              </a:rPr>
              <a:t> </a:t>
            </a:r>
            <a:endParaRPr lang="en-US" sz="1700" spc="-35" dirty="0">
              <a:latin typeface="Roboto"/>
              <a:cs typeface="Roboto"/>
            </a:endParaRPr>
          </a:p>
          <a:p>
            <a:pPr marL="263352" marR="52110" indent="-252146">
              <a:buFont typeface="Arial" panose="020B0604020202020204" pitchFamily="34" charset="0"/>
              <a:buChar char="•"/>
            </a:pPr>
            <a:r>
              <a:rPr lang="en-US" sz="1700" dirty="0">
                <a:latin typeface="Roboto"/>
                <a:cs typeface="Roboto"/>
              </a:rPr>
              <a:t>Over 14 </a:t>
            </a:r>
            <a:r>
              <a:rPr sz="1700" spc="-9" dirty="0">
                <a:latin typeface="Roboto"/>
                <a:cs typeface="Roboto"/>
              </a:rPr>
              <a:t>month</a:t>
            </a:r>
            <a:r>
              <a:rPr lang="en-US" sz="1700" spc="-9" dirty="0">
                <a:latin typeface="Roboto"/>
                <a:cs typeface="Roboto"/>
              </a:rPr>
              <a:t>s</a:t>
            </a:r>
            <a:r>
              <a:rPr sz="1700" spc="-9" dirty="0">
                <a:latin typeface="Roboto"/>
                <a:cs typeface="Roboto"/>
              </a:rPr>
              <a:t>, </a:t>
            </a:r>
            <a:r>
              <a:rPr lang="en-US" sz="1700" spc="-9" dirty="0">
                <a:latin typeface="Roboto"/>
                <a:cs typeface="Roboto"/>
              </a:rPr>
              <a:t>move will </a:t>
            </a:r>
            <a:r>
              <a:rPr sz="1700" spc="-9" dirty="0">
                <a:latin typeface="Roboto"/>
                <a:cs typeface="Roboto"/>
              </a:rPr>
              <a:t>ultimately</a:t>
            </a:r>
            <a:r>
              <a:rPr sz="1700" spc="-40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consolidate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FedEx</a:t>
            </a:r>
            <a:r>
              <a:rPr sz="1700" spc="-40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Express,</a:t>
            </a:r>
            <a:r>
              <a:rPr sz="1700" spc="-44" dirty="0">
                <a:latin typeface="Roboto"/>
                <a:cs typeface="Roboto"/>
              </a:rPr>
              <a:t>  </a:t>
            </a:r>
            <a:r>
              <a:rPr sz="1700" spc="-9" dirty="0">
                <a:latin typeface="Roboto"/>
                <a:cs typeface="Roboto"/>
              </a:rPr>
              <a:t>Ground,</a:t>
            </a:r>
            <a:r>
              <a:rPr sz="1700" spc="-40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Services</a:t>
            </a:r>
            <a:r>
              <a:rPr sz="1700" spc="-40" dirty="0">
                <a:latin typeface="Roboto"/>
                <a:cs typeface="Roboto"/>
              </a:rPr>
              <a:t> </a:t>
            </a:r>
            <a:r>
              <a:rPr sz="1700" spc="-22" dirty="0">
                <a:latin typeface="Roboto"/>
                <a:cs typeface="Roboto"/>
              </a:rPr>
              <a:t>and </a:t>
            </a:r>
            <a:r>
              <a:rPr sz="1700" spc="-9" dirty="0">
                <a:latin typeface="Roboto"/>
                <a:cs typeface="Roboto"/>
              </a:rPr>
              <a:t>other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FedEx</a:t>
            </a:r>
            <a:r>
              <a:rPr sz="1700" spc="-35" dirty="0">
                <a:latin typeface="Roboto"/>
                <a:cs typeface="Roboto"/>
              </a:rPr>
              <a:t> </a:t>
            </a:r>
            <a:r>
              <a:rPr lang="en-US" sz="1700" spc="-35" dirty="0" err="1">
                <a:latin typeface="Roboto"/>
                <a:cs typeface="Roboto"/>
              </a:rPr>
              <a:t>OpCO’s</a:t>
            </a:r>
            <a:r>
              <a:rPr lang="en-US" sz="1700" spc="-35" dirty="0">
                <a:latin typeface="Roboto"/>
                <a:cs typeface="Roboto"/>
              </a:rPr>
              <a:t> into</a:t>
            </a:r>
            <a:r>
              <a:rPr sz="1700" spc="-35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Federal</a:t>
            </a:r>
            <a:r>
              <a:rPr sz="1700" spc="-35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Express</a:t>
            </a:r>
            <a:r>
              <a:rPr sz="1700" spc="-35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Corp.</a:t>
            </a:r>
            <a:endParaRPr lang="en-US" sz="1700" spc="-9" dirty="0">
              <a:latin typeface="Roboto"/>
              <a:cs typeface="Roboto"/>
            </a:endParaRPr>
          </a:p>
          <a:p>
            <a:pPr marL="263352" marR="52110" indent="-252146">
              <a:buFont typeface="Arial" panose="020B0604020202020204" pitchFamily="34" charset="0"/>
              <a:buChar char="•"/>
            </a:pPr>
            <a:endParaRPr lang="en-US" sz="1700" spc="-71" dirty="0">
              <a:latin typeface="Roboto"/>
              <a:cs typeface="Roboto"/>
            </a:endParaRPr>
          </a:p>
          <a:p>
            <a:pPr marL="263352" marR="52110" indent="-252146">
              <a:buFont typeface="Arial" panose="020B0604020202020204" pitchFamily="34" charset="0"/>
              <a:buChar char="•"/>
            </a:pPr>
            <a:r>
              <a:rPr sz="1700" spc="-71" dirty="0">
                <a:latin typeface="Roboto"/>
                <a:cs typeface="Roboto"/>
              </a:rPr>
              <a:t>LTL</a:t>
            </a:r>
            <a:r>
              <a:rPr sz="1700" spc="-26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operations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under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FedEx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18" dirty="0">
                <a:latin typeface="Roboto"/>
                <a:cs typeface="Roboto"/>
              </a:rPr>
              <a:t>Freight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will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remain</a:t>
            </a:r>
            <a:r>
              <a:rPr sz="1700" spc="-44" dirty="0">
                <a:latin typeface="Roboto"/>
                <a:cs typeface="Roboto"/>
              </a:rPr>
              <a:t> </a:t>
            </a:r>
            <a:r>
              <a:rPr sz="1700" spc="-9" dirty="0">
                <a:latin typeface="Roboto"/>
                <a:cs typeface="Roboto"/>
              </a:rPr>
              <a:t>separate</a:t>
            </a:r>
            <a:endParaRPr sz="17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51841" y="234462"/>
            <a:ext cx="1246991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pc="-35" dirty="0"/>
              <a:t>PARCEL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23132"/>
      </a:dk1>
      <a:lt1>
        <a:srgbClr val="FFFFFF"/>
      </a:lt1>
      <a:dk2>
        <a:srgbClr val="323132"/>
      </a:dk2>
      <a:lt2>
        <a:srgbClr val="E7E6E6"/>
      </a:lt2>
      <a:accent1>
        <a:srgbClr val="023059"/>
      </a:accent1>
      <a:accent2>
        <a:srgbClr val="235BA8"/>
      </a:accent2>
      <a:accent3>
        <a:srgbClr val="8CC3F2"/>
      </a:accent3>
      <a:accent4>
        <a:srgbClr val="E5B521"/>
      </a:accent4>
      <a:accent5>
        <a:srgbClr val="FFDE5E"/>
      </a:accent5>
      <a:accent6>
        <a:srgbClr val="D98841"/>
      </a:accent6>
      <a:hlink>
        <a:srgbClr val="235BA8"/>
      </a:hlink>
      <a:folHlink>
        <a:srgbClr val="8CC3F2"/>
      </a:folHlink>
    </a:clrScheme>
    <a:fontScheme name="Custom 2">
      <a:majorFont>
        <a:latin typeface="Lora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11023</TotalTime>
  <Words>1739</Words>
  <Application>Microsoft Office PowerPoint</Application>
  <PresentationFormat>Widescreen</PresentationFormat>
  <Paragraphs>358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Roboto Light</vt:lpstr>
      <vt:lpstr>Roboto Bold</vt:lpstr>
      <vt:lpstr>Roboto</vt:lpstr>
      <vt:lpstr>Times New Roman</vt:lpstr>
      <vt:lpstr>Lora</vt:lpstr>
      <vt:lpstr>Arial</vt:lpstr>
      <vt:lpstr>Wingdings</vt:lpstr>
      <vt:lpstr>Lora bold</vt:lpstr>
      <vt:lpstr>Calibri</vt:lpstr>
      <vt:lpstr>Office Theme</vt:lpstr>
      <vt:lpstr>PowerPoint Presentation</vt:lpstr>
      <vt:lpstr>PowerPoint Presentation</vt:lpstr>
      <vt:lpstr>LESSONS LEARNED – LIVING IN A POST COVID WORLD </vt:lpstr>
      <vt:lpstr>OVERALL MARKET OUTLOOK</vt:lpstr>
      <vt:lpstr>TRUCKLOAD – SPOT RATES STILL IN DECLINE</vt:lpstr>
      <vt:lpstr>TRUCKLOAD – SPOT VS CONTRACT  MARKET INVERSION CONTINUES</vt:lpstr>
      <vt:lpstr>TRUCKLOAD MARKET – COMPRESSION OF CYCLES</vt:lpstr>
      <vt:lpstr>LTL</vt:lpstr>
      <vt:lpstr>PARCEL</vt:lpstr>
      <vt:lpstr>RAIL &amp; INTERMODAL</vt:lpstr>
      <vt:lpstr>OCEAN – It’s A Mess! End of Story</vt:lpstr>
      <vt:lpstr>AIR</vt:lpstr>
      <vt:lpstr>Making Sense of What This Means for the Shippers  </vt:lpstr>
      <vt:lpstr>STRATEGIES TO CONSIDER IN A SEA OF VOLATILITY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</dc:creator>
  <cp:lastModifiedBy>Mike Regan</cp:lastModifiedBy>
  <cp:revision>614</cp:revision>
  <cp:lastPrinted>2021-03-04T15:22:36Z</cp:lastPrinted>
  <dcterms:created xsi:type="dcterms:W3CDTF">2019-07-26T02:00:50Z</dcterms:created>
  <dcterms:modified xsi:type="dcterms:W3CDTF">2023-06-09T01:38:19Z</dcterms:modified>
</cp:coreProperties>
</file>